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7" r:id="rId5"/>
    <p:sldId id="256" r:id="rId6"/>
    <p:sldId id="278" r:id="rId7"/>
    <p:sldId id="290" r:id="rId8"/>
    <p:sldId id="261" r:id="rId9"/>
    <p:sldId id="280" r:id="rId10"/>
    <p:sldId id="289" r:id="rId11"/>
    <p:sldId id="257" r:id="rId12"/>
    <p:sldId id="279" r:id="rId13"/>
    <p:sldId id="281" r:id="rId14"/>
    <p:sldId id="263" r:id="rId15"/>
    <p:sldId id="269" r:id="rId16"/>
    <p:sldId id="282" r:id="rId17"/>
    <p:sldId id="265" r:id="rId18"/>
    <p:sldId id="283" r:id="rId19"/>
    <p:sldId id="284" r:id="rId20"/>
    <p:sldId id="259" r:id="rId21"/>
    <p:sldId id="285" r:id="rId22"/>
    <p:sldId id="273" r:id="rId23"/>
    <p:sldId id="274" r:id="rId24"/>
    <p:sldId id="270" r:id="rId25"/>
    <p:sldId id="275" r:id="rId26"/>
    <p:sldId id="292" r:id="rId27"/>
    <p:sldId id="286" r:id="rId28"/>
    <p:sldId id="276" r:id="rId29"/>
    <p:sldId id="272" r:id="rId30"/>
    <p:sldId id="266" r:id="rId31"/>
    <p:sldId id="287" r:id="rId32"/>
    <p:sldId id="291" r:id="rId3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oole, Lynda" initials="O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0000FF"/>
    <a:srgbClr val="ED8C43"/>
    <a:srgbClr val="9B659F"/>
    <a:srgbClr val="FFD8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62" autoAdjust="0"/>
  </p:normalViewPr>
  <p:slideViewPr>
    <p:cSldViewPr snapToGrid="0">
      <p:cViewPr varScale="1">
        <p:scale>
          <a:sx n="74" d="100"/>
          <a:sy n="74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15266-9926-4C4F-A0C7-4E836A395B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6D5F1CF-04CB-4703-BB23-2BA3988B49A0}">
      <dgm:prSet phldrT="[Text]" custT="1"/>
      <dgm:spPr/>
      <dgm:t>
        <a:bodyPr/>
        <a:lstStyle/>
        <a:p>
          <a:r>
            <a:rPr lang="de-DE" sz="1200" dirty="0" smtClean="0"/>
            <a:t>LEHRPLAN</a:t>
          </a:r>
          <a:endParaRPr lang="en-IE" sz="1200" dirty="0"/>
        </a:p>
      </dgm:t>
    </dgm:pt>
    <dgm:pt modelId="{84ACCF0A-2271-4CA5-A047-4D4F7B564033}" type="parTrans" cxnId="{902510FB-6019-45D5-837C-B9D38D22A11B}">
      <dgm:prSet/>
      <dgm:spPr/>
      <dgm:t>
        <a:bodyPr/>
        <a:lstStyle/>
        <a:p>
          <a:endParaRPr lang="en-IE"/>
        </a:p>
      </dgm:t>
    </dgm:pt>
    <dgm:pt modelId="{C3E12F82-B76C-4BB4-92C3-A371F34F3DE2}" type="sibTrans" cxnId="{902510FB-6019-45D5-837C-B9D38D22A11B}">
      <dgm:prSet/>
      <dgm:spPr/>
      <dgm:t>
        <a:bodyPr/>
        <a:lstStyle/>
        <a:p>
          <a:endParaRPr lang="en-IE" dirty="0"/>
        </a:p>
      </dgm:t>
    </dgm:pt>
    <dgm:pt modelId="{53DE0A5E-009C-4418-A537-B13FC95CD260}">
      <dgm:prSet phldrT="[Text]" custT="1"/>
      <dgm:spPr/>
      <dgm:t>
        <a:bodyPr/>
        <a:lstStyle/>
        <a:p>
          <a:r>
            <a:rPr lang="de-DE" sz="1200" dirty="0" smtClean="0"/>
            <a:t>Lernziele</a:t>
          </a:r>
          <a:endParaRPr lang="en-IE" sz="1200" dirty="0"/>
        </a:p>
      </dgm:t>
    </dgm:pt>
    <dgm:pt modelId="{87CFE468-1230-473E-AF5A-8E5DB7CFD746}" type="parTrans" cxnId="{9CC9BC0D-252B-4AF4-8D2D-C440E58ADF26}">
      <dgm:prSet/>
      <dgm:spPr/>
      <dgm:t>
        <a:bodyPr/>
        <a:lstStyle/>
        <a:p>
          <a:endParaRPr lang="en-IE"/>
        </a:p>
      </dgm:t>
    </dgm:pt>
    <dgm:pt modelId="{02BD64EF-8523-41A3-94E0-AF72D7E1CD90}" type="sibTrans" cxnId="{9CC9BC0D-252B-4AF4-8D2D-C440E58ADF26}">
      <dgm:prSet/>
      <dgm:spPr/>
      <dgm:t>
        <a:bodyPr/>
        <a:lstStyle/>
        <a:p>
          <a:endParaRPr lang="en-IE" dirty="0"/>
        </a:p>
      </dgm:t>
    </dgm:pt>
    <dgm:pt modelId="{90CACCDE-36BB-4023-AE51-3A5944DD3C79}">
      <dgm:prSet phldrT="[Text]" custT="1"/>
      <dgm:spPr/>
      <dgm:t>
        <a:bodyPr/>
        <a:lstStyle/>
        <a:p>
          <a:r>
            <a:rPr lang="de-DE" sz="1200" dirty="0" smtClean="0"/>
            <a:t>Unterrichts- und Lern-aktivitäten</a:t>
          </a:r>
          <a:endParaRPr lang="en-IE" sz="1200" dirty="0"/>
        </a:p>
      </dgm:t>
    </dgm:pt>
    <dgm:pt modelId="{715075B6-02A6-44BB-9974-30BDE59FE7E4}" type="parTrans" cxnId="{96794A66-DC85-41F9-8499-2E05EFA8F902}">
      <dgm:prSet/>
      <dgm:spPr/>
      <dgm:t>
        <a:bodyPr/>
        <a:lstStyle/>
        <a:p>
          <a:endParaRPr lang="en-IE"/>
        </a:p>
      </dgm:t>
    </dgm:pt>
    <dgm:pt modelId="{EF92D877-A89B-4EC9-986F-DA58A7184050}" type="sibTrans" cxnId="{96794A66-DC85-41F9-8499-2E05EFA8F902}">
      <dgm:prSet/>
      <dgm:spPr/>
      <dgm:t>
        <a:bodyPr/>
        <a:lstStyle/>
        <a:p>
          <a:endParaRPr lang="en-IE" dirty="0"/>
        </a:p>
      </dgm:t>
    </dgm:pt>
    <dgm:pt modelId="{16ACC923-592A-416D-A887-8BF717C2E878}">
      <dgm:prSet phldrT="[Text]" custT="1"/>
      <dgm:spPr/>
      <dgm:t>
        <a:bodyPr/>
        <a:lstStyle/>
        <a:p>
          <a:r>
            <a:rPr lang="de-DE" sz="1200" dirty="0" smtClean="0"/>
            <a:t>Beurteilung</a:t>
          </a:r>
          <a:endParaRPr lang="en-IE" sz="1200" dirty="0"/>
        </a:p>
      </dgm:t>
    </dgm:pt>
    <dgm:pt modelId="{7BFE7AAC-B04E-465C-A5B9-2EAF02C84478}" type="parTrans" cxnId="{CDE08C51-6146-4717-BDB2-9F07D01D2A8C}">
      <dgm:prSet/>
      <dgm:spPr/>
      <dgm:t>
        <a:bodyPr/>
        <a:lstStyle/>
        <a:p>
          <a:endParaRPr lang="en-IE"/>
        </a:p>
      </dgm:t>
    </dgm:pt>
    <dgm:pt modelId="{05D66DAC-AA0D-460C-9E18-BE84A698BA8B}" type="sibTrans" cxnId="{CDE08C51-6146-4717-BDB2-9F07D01D2A8C}">
      <dgm:prSet/>
      <dgm:spPr/>
      <dgm:t>
        <a:bodyPr/>
        <a:lstStyle/>
        <a:p>
          <a:endParaRPr lang="en-IE" dirty="0"/>
        </a:p>
      </dgm:t>
    </dgm:pt>
    <dgm:pt modelId="{A4F01BA1-F77D-41D9-B126-C4E37F866A3D}">
      <dgm:prSet phldrT="[Text]" custT="1"/>
      <dgm:spPr/>
      <dgm:t>
        <a:bodyPr/>
        <a:lstStyle/>
        <a:p>
          <a:r>
            <a:rPr lang="de-DE" sz="1200" dirty="0" smtClean="0"/>
            <a:t>Leistungs-</a:t>
          </a:r>
        </a:p>
        <a:p>
          <a:r>
            <a:rPr lang="de-DE" sz="1200" dirty="0" smtClean="0"/>
            <a:t>Bericht</a:t>
          </a:r>
        </a:p>
        <a:p>
          <a:r>
            <a:rPr lang="de-DE" sz="1200" dirty="0" smtClean="0"/>
            <a:t>(-­erstattung)</a:t>
          </a:r>
          <a:endParaRPr lang="en-IE" sz="1200" dirty="0"/>
        </a:p>
      </dgm:t>
    </dgm:pt>
    <dgm:pt modelId="{418B7FF4-FB53-441F-9C03-C2CAE5D84E3D}" type="parTrans" cxnId="{D751019C-72FC-48FD-ABB9-FDBDA8227FFE}">
      <dgm:prSet/>
      <dgm:spPr/>
      <dgm:t>
        <a:bodyPr/>
        <a:lstStyle/>
        <a:p>
          <a:endParaRPr lang="en-IE"/>
        </a:p>
      </dgm:t>
    </dgm:pt>
    <dgm:pt modelId="{273F26FC-C925-4B61-920D-EA14E11ACB26}" type="sibTrans" cxnId="{D751019C-72FC-48FD-ABB9-FDBDA8227FFE}">
      <dgm:prSet/>
      <dgm:spPr/>
      <dgm:t>
        <a:bodyPr/>
        <a:lstStyle/>
        <a:p>
          <a:endParaRPr lang="en-IE" dirty="0"/>
        </a:p>
      </dgm:t>
    </dgm:pt>
    <dgm:pt modelId="{B1193CC9-B398-497E-BEB9-6E621AF2C1BB}">
      <dgm:prSet custT="1"/>
      <dgm:spPr/>
      <dgm:t>
        <a:bodyPr/>
        <a:lstStyle/>
        <a:p>
          <a:r>
            <a:rPr lang="de-DE" sz="1200" dirty="0" smtClean="0"/>
            <a:t>Planung für</a:t>
          </a:r>
          <a:endParaRPr lang="en-US" sz="1200" dirty="0" smtClean="0"/>
        </a:p>
        <a:p>
          <a:r>
            <a:rPr lang="de-DE" sz="1200" dirty="0" smtClean="0"/>
            <a:t>Lehren, Lernen &amp; Bewerten</a:t>
          </a:r>
          <a:endParaRPr lang="en-IE" sz="1200" dirty="0"/>
        </a:p>
      </dgm:t>
    </dgm:pt>
    <dgm:pt modelId="{72F93E5A-4217-4631-B642-2CEB6865DAE1}" type="parTrans" cxnId="{B0B5F930-95C1-43E7-8A40-0BEE8F047FB7}">
      <dgm:prSet/>
      <dgm:spPr/>
      <dgm:t>
        <a:bodyPr/>
        <a:lstStyle/>
        <a:p>
          <a:endParaRPr lang="en-IE"/>
        </a:p>
      </dgm:t>
    </dgm:pt>
    <dgm:pt modelId="{73D2557C-46E9-4A0E-9AEC-4ACD170F39F7}" type="sibTrans" cxnId="{B0B5F930-95C1-43E7-8A40-0BEE8F047FB7}">
      <dgm:prSet/>
      <dgm:spPr/>
      <dgm:t>
        <a:bodyPr/>
        <a:lstStyle/>
        <a:p>
          <a:endParaRPr lang="en-IE" dirty="0"/>
        </a:p>
      </dgm:t>
    </dgm:pt>
    <dgm:pt modelId="{0356F493-B355-4211-836C-742C4BB252DC}">
      <dgm:prSet custT="1"/>
      <dgm:spPr/>
      <dgm:t>
        <a:bodyPr/>
        <a:lstStyle/>
        <a:p>
          <a:r>
            <a:rPr lang="de-DE" sz="1200" dirty="0" smtClean="0"/>
            <a:t>Evaluierung/</a:t>
          </a:r>
          <a:endParaRPr lang="en-US" sz="1200" dirty="0" smtClean="0"/>
        </a:p>
        <a:p>
          <a:r>
            <a:rPr lang="de-DE" sz="1200" dirty="0" smtClean="0"/>
            <a:t>Prozess-überarbeitung</a:t>
          </a:r>
          <a:endParaRPr lang="en-IE" sz="1200" dirty="0"/>
        </a:p>
      </dgm:t>
    </dgm:pt>
    <dgm:pt modelId="{7E6443C7-7835-4017-89B8-135E968781C2}" type="parTrans" cxnId="{58E77D65-36DD-4ABE-B7D7-43DE10203793}">
      <dgm:prSet/>
      <dgm:spPr/>
      <dgm:t>
        <a:bodyPr/>
        <a:lstStyle/>
        <a:p>
          <a:endParaRPr lang="en-IE"/>
        </a:p>
      </dgm:t>
    </dgm:pt>
    <dgm:pt modelId="{655CDC8B-6D55-4CF0-B6A7-80A7D0C1BA77}" type="sibTrans" cxnId="{58E77D65-36DD-4ABE-B7D7-43DE10203793}">
      <dgm:prSet/>
      <dgm:spPr/>
      <dgm:t>
        <a:bodyPr/>
        <a:lstStyle/>
        <a:p>
          <a:endParaRPr lang="en-IE" dirty="0"/>
        </a:p>
      </dgm:t>
    </dgm:pt>
    <dgm:pt modelId="{0A82B173-A404-4DC8-A7AA-E486C4CC7ED7}" type="pres">
      <dgm:prSet presAssocID="{D7915266-9926-4C4F-A0C7-4E836A395B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075AF56-B9CD-4A48-8331-5C497B1B891E}" type="pres">
      <dgm:prSet presAssocID="{A6D5F1CF-04CB-4703-BB23-2BA3988B49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35FAC5-ECA4-4C0C-8A2E-61AEE4A63679}" type="pres">
      <dgm:prSet presAssocID="{C3E12F82-B76C-4BB4-92C3-A371F34F3DE2}" presName="sibTrans" presStyleLbl="sibTrans2D1" presStyleIdx="0" presStyleCnt="7"/>
      <dgm:spPr/>
      <dgm:t>
        <a:bodyPr/>
        <a:lstStyle/>
        <a:p>
          <a:endParaRPr lang="en-IE"/>
        </a:p>
      </dgm:t>
    </dgm:pt>
    <dgm:pt modelId="{0A0215C9-665F-4C04-A556-D05CB5C36B04}" type="pres">
      <dgm:prSet presAssocID="{C3E12F82-B76C-4BB4-92C3-A371F34F3DE2}" presName="connectorText" presStyleLbl="sibTrans2D1" presStyleIdx="0" presStyleCnt="7"/>
      <dgm:spPr/>
      <dgm:t>
        <a:bodyPr/>
        <a:lstStyle/>
        <a:p>
          <a:endParaRPr lang="en-IE"/>
        </a:p>
      </dgm:t>
    </dgm:pt>
    <dgm:pt modelId="{AD99A3F9-BC9A-41EA-A221-3CF73BEED959}" type="pres">
      <dgm:prSet presAssocID="{53DE0A5E-009C-4418-A537-B13FC95CD26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54A2E5C-4978-400B-BEB6-016AAF95A44B}" type="pres">
      <dgm:prSet presAssocID="{02BD64EF-8523-41A3-94E0-AF72D7E1CD90}" presName="sibTrans" presStyleLbl="sibTrans2D1" presStyleIdx="1" presStyleCnt="7"/>
      <dgm:spPr/>
      <dgm:t>
        <a:bodyPr/>
        <a:lstStyle/>
        <a:p>
          <a:endParaRPr lang="en-IE"/>
        </a:p>
      </dgm:t>
    </dgm:pt>
    <dgm:pt modelId="{5761EC75-76F7-4624-A89B-FA6005EE79EB}" type="pres">
      <dgm:prSet presAssocID="{02BD64EF-8523-41A3-94E0-AF72D7E1CD90}" presName="connectorText" presStyleLbl="sibTrans2D1" presStyleIdx="1" presStyleCnt="7"/>
      <dgm:spPr/>
      <dgm:t>
        <a:bodyPr/>
        <a:lstStyle/>
        <a:p>
          <a:endParaRPr lang="en-IE"/>
        </a:p>
      </dgm:t>
    </dgm:pt>
    <dgm:pt modelId="{44491328-F785-4BD4-9523-534CDC352652}" type="pres">
      <dgm:prSet presAssocID="{B1193CC9-B398-497E-BEB9-6E621AF2C1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C1D038-2F40-4D01-9F54-5DC6FCB24D22}" type="pres">
      <dgm:prSet presAssocID="{73D2557C-46E9-4A0E-9AEC-4ACD170F39F7}" presName="sibTrans" presStyleLbl="sibTrans2D1" presStyleIdx="2" presStyleCnt="7"/>
      <dgm:spPr/>
      <dgm:t>
        <a:bodyPr/>
        <a:lstStyle/>
        <a:p>
          <a:endParaRPr lang="en-IE"/>
        </a:p>
      </dgm:t>
    </dgm:pt>
    <dgm:pt modelId="{4AA98C8C-C835-442B-8106-42E5BB586442}" type="pres">
      <dgm:prSet presAssocID="{73D2557C-46E9-4A0E-9AEC-4ACD170F39F7}" presName="connectorText" presStyleLbl="sibTrans2D1" presStyleIdx="2" presStyleCnt="7"/>
      <dgm:spPr/>
      <dgm:t>
        <a:bodyPr/>
        <a:lstStyle/>
        <a:p>
          <a:endParaRPr lang="en-IE"/>
        </a:p>
      </dgm:t>
    </dgm:pt>
    <dgm:pt modelId="{F5430DD7-F2B4-40AB-8860-F3D83457D2C8}" type="pres">
      <dgm:prSet presAssocID="{90CACCDE-36BB-4023-AE51-3A5944DD3C7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FA6AB3-8623-4BBE-A485-3E33D5FF65EA}" type="pres">
      <dgm:prSet presAssocID="{EF92D877-A89B-4EC9-986F-DA58A7184050}" presName="sibTrans" presStyleLbl="sibTrans2D1" presStyleIdx="3" presStyleCnt="7"/>
      <dgm:spPr/>
      <dgm:t>
        <a:bodyPr/>
        <a:lstStyle/>
        <a:p>
          <a:endParaRPr lang="en-IE"/>
        </a:p>
      </dgm:t>
    </dgm:pt>
    <dgm:pt modelId="{295D7008-1D79-4F00-B664-1B2B68797623}" type="pres">
      <dgm:prSet presAssocID="{EF92D877-A89B-4EC9-986F-DA58A7184050}" presName="connectorText" presStyleLbl="sibTrans2D1" presStyleIdx="3" presStyleCnt="7"/>
      <dgm:spPr/>
      <dgm:t>
        <a:bodyPr/>
        <a:lstStyle/>
        <a:p>
          <a:endParaRPr lang="en-IE"/>
        </a:p>
      </dgm:t>
    </dgm:pt>
    <dgm:pt modelId="{8AB90F26-A35F-4653-940D-2DFB6F761083}" type="pres">
      <dgm:prSet presAssocID="{16ACC923-592A-416D-A887-8BF717C2E87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E52C0A-E540-425A-9C73-1919B4A1ADF6}" type="pres">
      <dgm:prSet presAssocID="{05D66DAC-AA0D-460C-9E18-BE84A698BA8B}" presName="sibTrans" presStyleLbl="sibTrans2D1" presStyleIdx="4" presStyleCnt="7"/>
      <dgm:spPr/>
      <dgm:t>
        <a:bodyPr/>
        <a:lstStyle/>
        <a:p>
          <a:endParaRPr lang="en-IE"/>
        </a:p>
      </dgm:t>
    </dgm:pt>
    <dgm:pt modelId="{EC02645F-D78E-4E1F-AE22-49D0DEF0F378}" type="pres">
      <dgm:prSet presAssocID="{05D66DAC-AA0D-460C-9E18-BE84A698BA8B}" presName="connectorText" presStyleLbl="sibTrans2D1" presStyleIdx="4" presStyleCnt="7"/>
      <dgm:spPr/>
      <dgm:t>
        <a:bodyPr/>
        <a:lstStyle/>
        <a:p>
          <a:endParaRPr lang="en-IE"/>
        </a:p>
      </dgm:t>
    </dgm:pt>
    <dgm:pt modelId="{82F2F0AC-9680-4785-9740-683AA0A60447}" type="pres">
      <dgm:prSet presAssocID="{A4F01BA1-F77D-41D9-B126-C4E37F866A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CC40C6-12DC-4E24-B756-B3512683BA33}" type="pres">
      <dgm:prSet presAssocID="{273F26FC-C925-4B61-920D-EA14E11ACB26}" presName="sibTrans" presStyleLbl="sibTrans2D1" presStyleIdx="5" presStyleCnt="7"/>
      <dgm:spPr/>
      <dgm:t>
        <a:bodyPr/>
        <a:lstStyle/>
        <a:p>
          <a:endParaRPr lang="en-IE"/>
        </a:p>
      </dgm:t>
    </dgm:pt>
    <dgm:pt modelId="{66E469EE-130C-45E5-8466-CF53BD6E6B64}" type="pres">
      <dgm:prSet presAssocID="{273F26FC-C925-4B61-920D-EA14E11ACB26}" presName="connectorText" presStyleLbl="sibTrans2D1" presStyleIdx="5" presStyleCnt="7"/>
      <dgm:spPr/>
      <dgm:t>
        <a:bodyPr/>
        <a:lstStyle/>
        <a:p>
          <a:endParaRPr lang="en-IE"/>
        </a:p>
      </dgm:t>
    </dgm:pt>
    <dgm:pt modelId="{65DF822F-F922-43B5-9D3E-10E6D11E9FB5}" type="pres">
      <dgm:prSet presAssocID="{0356F493-B355-4211-836C-742C4BB252D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7FC890D-8514-47C7-BBC2-FC7D39D47F15}" type="pres">
      <dgm:prSet presAssocID="{655CDC8B-6D55-4CF0-B6A7-80A7D0C1BA77}" presName="sibTrans" presStyleLbl="sibTrans2D1" presStyleIdx="6" presStyleCnt="7"/>
      <dgm:spPr/>
      <dgm:t>
        <a:bodyPr/>
        <a:lstStyle/>
        <a:p>
          <a:endParaRPr lang="en-IE"/>
        </a:p>
      </dgm:t>
    </dgm:pt>
    <dgm:pt modelId="{954DF6B7-BB0A-4302-A665-42EF7A343840}" type="pres">
      <dgm:prSet presAssocID="{655CDC8B-6D55-4CF0-B6A7-80A7D0C1BA77}" presName="connectorText" presStyleLbl="sibTrans2D1" presStyleIdx="6" presStyleCnt="7"/>
      <dgm:spPr/>
      <dgm:t>
        <a:bodyPr/>
        <a:lstStyle/>
        <a:p>
          <a:endParaRPr lang="en-IE"/>
        </a:p>
      </dgm:t>
    </dgm:pt>
  </dgm:ptLst>
  <dgm:cxnLst>
    <dgm:cxn modelId="{17A8F1DB-3FD8-4C8A-B010-E3556F1C9CA0}" type="presOf" srcId="{73D2557C-46E9-4A0E-9AEC-4ACD170F39F7}" destId="{62C1D038-2F40-4D01-9F54-5DC6FCB24D22}" srcOrd="0" destOrd="0" presId="urn:microsoft.com/office/officeart/2005/8/layout/cycle2"/>
    <dgm:cxn modelId="{BA71D97A-7A7C-4722-8E2B-813B177A0F39}" type="presOf" srcId="{05D66DAC-AA0D-460C-9E18-BE84A698BA8B}" destId="{F6E52C0A-E540-425A-9C73-1919B4A1ADF6}" srcOrd="0" destOrd="0" presId="urn:microsoft.com/office/officeart/2005/8/layout/cycle2"/>
    <dgm:cxn modelId="{A14D22B1-64E1-45E5-B00F-2F28EF5AA2D1}" type="presOf" srcId="{655CDC8B-6D55-4CF0-B6A7-80A7D0C1BA77}" destId="{954DF6B7-BB0A-4302-A665-42EF7A343840}" srcOrd="1" destOrd="0" presId="urn:microsoft.com/office/officeart/2005/8/layout/cycle2"/>
    <dgm:cxn modelId="{CDE08C51-6146-4717-BDB2-9F07D01D2A8C}" srcId="{D7915266-9926-4C4F-A0C7-4E836A395BAF}" destId="{16ACC923-592A-416D-A887-8BF717C2E878}" srcOrd="4" destOrd="0" parTransId="{7BFE7AAC-B04E-465C-A5B9-2EAF02C84478}" sibTransId="{05D66DAC-AA0D-460C-9E18-BE84A698BA8B}"/>
    <dgm:cxn modelId="{5B1F967C-D74F-4ECD-A589-4F199ED2A07B}" type="presOf" srcId="{D7915266-9926-4C4F-A0C7-4E836A395BAF}" destId="{0A82B173-A404-4DC8-A7AA-E486C4CC7ED7}" srcOrd="0" destOrd="0" presId="urn:microsoft.com/office/officeart/2005/8/layout/cycle2"/>
    <dgm:cxn modelId="{96794A66-DC85-41F9-8499-2E05EFA8F902}" srcId="{D7915266-9926-4C4F-A0C7-4E836A395BAF}" destId="{90CACCDE-36BB-4023-AE51-3A5944DD3C79}" srcOrd="3" destOrd="0" parTransId="{715075B6-02A6-44BB-9974-30BDE59FE7E4}" sibTransId="{EF92D877-A89B-4EC9-986F-DA58A7184050}"/>
    <dgm:cxn modelId="{50C7D166-E332-4F7B-81F4-6AEAD3CEBE54}" type="presOf" srcId="{53DE0A5E-009C-4418-A537-B13FC95CD260}" destId="{AD99A3F9-BC9A-41EA-A221-3CF73BEED959}" srcOrd="0" destOrd="0" presId="urn:microsoft.com/office/officeart/2005/8/layout/cycle2"/>
    <dgm:cxn modelId="{9CC9BC0D-252B-4AF4-8D2D-C440E58ADF26}" srcId="{D7915266-9926-4C4F-A0C7-4E836A395BAF}" destId="{53DE0A5E-009C-4418-A537-B13FC95CD260}" srcOrd="1" destOrd="0" parTransId="{87CFE468-1230-473E-AF5A-8E5DB7CFD746}" sibTransId="{02BD64EF-8523-41A3-94E0-AF72D7E1CD90}"/>
    <dgm:cxn modelId="{04714379-08D4-4E4C-BCE2-E7B91D236804}" type="presOf" srcId="{B1193CC9-B398-497E-BEB9-6E621AF2C1BB}" destId="{44491328-F785-4BD4-9523-534CDC352652}" srcOrd="0" destOrd="0" presId="urn:microsoft.com/office/officeart/2005/8/layout/cycle2"/>
    <dgm:cxn modelId="{4A5472F8-AD79-41C5-B3E6-E22D3AF74106}" type="presOf" srcId="{0356F493-B355-4211-836C-742C4BB252DC}" destId="{65DF822F-F922-43B5-9D3E-10E6D11E9FB5}" srcOrd="0" destOrd="0" presId="urn:microsoft.com/office/officeart/2005/8/layout/cycle2"/>
    <dgm:cxn modelId="{439F05E5-DCCF-4554-BB62-5D547AB722C7}" type="presOf" srcId="{273F26FC-C925-4B61-920D-EA14E11ACB26}" destId="{66E469EE-130C-45E5-8466-CF53BD6E6B64}" srcOrd="1" destOrd="0" presId="urn:microsoft.com/office/officeart/2005/8/layout/cycle2"/>
    <dgm:cxn modelId="{A1DC3EC0-BB65-4007-8F29-FD7DC4EF950E}" type="presOf" srcId="{EF92D877-A89B-4EC9-986F-DA58A7184050}" destId="{295D7008-1D79-4F00-B664-1B2B68797623}" srcOrd="1" destOrd="0" presId="urn:microsoft.com/office/officeart/2005/8/layout/cycle2"/>
    <dgm:cxn modelId="{3334AFF8-19E5-40BF-A076-40376F7D0073}" type="presOf" srcId="{EF92D877-A89B-4EC9-986F-DA58A7184050}" destId="{BFFA6AB3-8623-4BBE-A485-3E33D5FF65EA}" srcOrd="0" destOrd="0" presId="urn:microsoft.com/office/officeart/2005/8/layout/cycle2"/>
    <dgm:cxn modelId="{58E77D65-36DD-4ABE-B7D7-43DE10203793}" srcId="{D7915266-9926-4C4F-A0C7-4E836A395BAF}" destId="{0356F493-B355-4211-836C-742C4BB252DC}" srcOrd="6" destOrd="0" parTransId="{7E6443C7-7835-4017-89B8-135E968781C2}" sibTransId="{655CDC8B-6D55-4CF0-B6A7-80A7D0C1BA77}"/>
    <dgm:cxn modelId="{F2AD6019-AB15-4BED-946B-BB2585DE8C7E}" type="presOf" srcId="{C3E12F82-B76C-4BB4-92C3-A371F34F3DE2}" destId="{0435FAC5-ECA4-4C0C-8A2E-61AEE4A63679}" srcOrd="0" destOrd="0" presId="urn:microsoft.com/office/officeart/2005/8/layout/cycle2"/>
    <dgm:cxn modelId="{E7B497EA-19F8-4275-B127-9130E1571EDD}" type="presOf" srcId="{05D66DAC-AA0D-460C-9E18-BE84A698BA8B}" destId="{EC02645F-D78E-4E1F-AE22-49D0DEF0F378}" srcOrd="1" destOrd="0" presId="urn:microsoft.com/office/officeart/2005/8/layout/cycle2"/>
    <dgm:cxn modelId="{E374B368-034C-41DC-AA20-3D33F2B220A0}" type="presOf" srcId="{02BD64EF-8523-41A3-94E0-AF72D7E1CD90}" destId="{5761EC75-76F7-4624-A89B-FA6005EE79EB}" srcOrd="1" destOrd="0" presId="urn:microsoft.com/office/officeart/2005/8/layout/cycle2"/>
    <dgm:cxn modelId="{9C805CB2-13AB-4E25-A9DF-DCF1B9292E9C}" type="presOf" srcId="{273F26FC-C925-4B61-920D-EA14E11ACB26}" destId="{CBCC40C6-12DC-4E24-B756-B3512683BA33}" srcOrd="0" destOrd="0" presId="urn:microsoft.com/office/officeart/2005/8/layout/cycle2"/>
    <dgm:cxn modelId="{776A5434-BB7F-4180-9F23-0C0778133F5D}" type="presOf" srcId="{73D2557C-46E9-4A0E-9AEC-4ACD170F39F7}" destId="{4AA98C8C-C835-442B-8106-42E5BB586442}" srcOrd="1" destOrd="0" presId="urn:microsoft.com/office/officeart/2005/8/layout/cycle2"/>
    <dgm:cxn modelId="{3E2E511D-56CC-4AFB-9705-4FBAFDF26EEA}" type="presOf" srcId="{A4F01BA1-F77D-41D9-B126-C4E37F866A3D}" destId="{82F2F0AC-9680-4785-9740-683AA0A60447}" srcOrd="0" destOrd="0" presId="urn:microsoft.com/office/officeart/2005/8/layout/cycle2"/>
    <dgm:cxn modelId="{B2C7E885-762F-453F-B5E0-100D0F0258BA}" type="presOf" srcId="{02BD64EF-8523-41A3-94E0-AF72D7E1CD90}" destId="{C54A2E5C-4978-400B-BEB6-016AAF95A44B}" srcOrd="0" destOrd="0" presId="urn:microsoft.com/office/officeart/2005/8/layout/cycle2"/>
    <dgm:cxn modelId="{D751019C-72FC-48FD-ABB9-FDBDA8227FFE}" srcId="{D7915266-9926-4C4F-A0C7-4E836A395BAF}" destId="{A4F01BA1-F77D-41D9-B126-C4E37F866A3D}" srcOrd="5" destOrd="0" parTransId="{418B7FF4-FB53-441F-9C03-C2CAE5D84E3D}" sibTransId="{273F26FC-C925-4B61-920D-EA14E11ACB26}"/>
    <dgm:cxn modelId="{B0B5F930-95C1-43E7-8A40-0BEE8F047FB7}" srcId="{D7915266-9926-4C4F-A0C7-4E836A395BAF}" destId="{B1193CC9-B398-497E-BEB9-6E621AF2C1BB}" srcOrd="2" destOrd="0" parTransId="{72F93E5A-4217-4631-B642-2CEB6865DAE1}" sibTransId="{73D2557C-46E9-4A0E-9AEC-4ACD170F39F7}"/>
    <dgm:cxn modelId="{19AF0EA5-9A21-4A86-8194-7126FE408EAD}" type="presOf" srcId="{A6D5F1CF-04CB-4703-BB23-2BA3988B49A0}" destId="{1075AF56-B9CD-4A48-8331-5C497B1B891E}" srcOrd="0" destOrd="0" presId="urn:microsoft.com/office/officeart/2005/8/layout/cycle2"/>
    <dgm:cxn modelId="{A6FB6604-5FA0-46A0-8BDC-8E8D062145C7}" type="presOf" srcId="{655CDC8B-6D55-4CF0-B6A7-80A7D0C1BA77}" destId="{A7FC890D-8514-47C7-BBC2-FC7D39D47F15}" srcOrd="0" destOrd="0" presId="urn:microsoft.com/office/officeart/2005/8/layout/cycle2"/>
    <dgm:cxn modelId="{5CEC952E-790F-49AF-BA87-2F511F804EC6}" type="presOf" srcId="{C3E12F82-B76C-4BB4-92C3-A371F34F3DE2}" destId="{0A0215C9-665F-4C04-A556-D05CB5C36B04}" srcOrd="1" destOrd="0" presId="urn:microsoft.com/office/officeart/2005/8/layout/cycle2"/>
    <dgm:cxn modelId="{1341F184-FAC5-44EC-8E67-E48517FF2A0B}" type="presOf" srcId="{16ACC923-592A-416D-A887-8BF717C2E878}" destId="{8AB90F26-A35F-4653-940D-2DFB6F761083}" srcOrd="0" destOrd="0" presId="urn:microsoft.com/office/officeart/2005/8/layout/cycle2"/>
    <dgm:cxn modelId="{D2DC984B-5511-48C4-9A13-FAE4D2E72E98}" type="presOf" srcId="{90CACCDE-36BB-4023-AE51-3A5944DD3C79}" destId="{F5430DD7-F2B4-40AB-8860-F3D83457D2C8}" srcOrd="0" destOrd="0" presId="urn:microsoft.com/office/officeart/2005/8/layout/cycle2"/>
    <dgm:cxn modelId="{902510FB-6019-45D5-837C-B9D38D22A11B}" srcId="{D7915266-9926-4C4F-A0C7-4E836A395BAF}" destId="{A6D5F1CF-04CB-4703-BB23-2BA3988B49A0}" srcOrd="0" destOrd="0" parTransId="{84ACCF0A-2271-4CA5-A047-4D4F7B564033}" sibTransId="{C3E12F82-B76C-4BB4-92C3-A371F34F3DE2}"/>
    <dgm:cxn modelId="{F1ECFC2F-34E7-4D99-8609-C2DAED1AEE87}" type="presParOf" srcId="{0A82B173-A404-4DC8-A7AA-E486C4CC7ED7}" destId="{1075AF56-B9CD-4A48-8331-5C497B1B891E}" srcOrd="0" destOrd="0" presId="urn:microsoft.com/office/officeart/2005/8/layout/cycle2"/>
    <dgm:cxn modelId="{9AD0C304-A0A7-4D26-A71A-D4CF018FC16A}" type="presParOf" srcId="{0A82B173-A404-4DC8-A7AA-E486C4CC7ED7}" destId="{0435FAC5-ECA4-4C0C-8A2E-61AEE4A63679}" srcOrd="1" destOrd="0" presId="urn:microsoft.com/office/officeart/2005/8/layout/cycle2"/>
    <dgm:cxn modelId="{85989FE1-F044-4E2F-9C9E-2DA6244A6E5C}" type="presParOf" srcId="{0435FAC5-ECA4-4C0C-8A2E-61AEE4A63679}" destId="{0A0215C9-665F-4C04-A556-D05CB5C36B04}" srcOrd="0" destOrd="0" presId="urn:microsoft.com/office/officeart/2005/8/layout/cycle2"/>
    <dgm:cxn modelId="{4CCD7CE7-9C95-49B6-9EE2-4D1D49610BEE}" type="presParOf" srcId="{0A82B173-A404-4DC8-A7AA-E486C4CC7ED7}" destId="{AD99A3F9-BC9A-41EA-A221-3CF73BEED959}" srcOrd="2" destOrd="0" presId="urn:microsoft.com/office/officeart/2005/8/layout/cycle2"/>
    <dgm:cxn modelId="{F850B3CF-FD9F-4D01-A070-126CF2EB4B29}" type="presParOf" srcId="{0A82B173-A404-4DC8-A7AA-E486C4CC7ED7}" destId="{C54A2E5C-4978-400B-BEB6-016AAF95A44B}" srcOrd="3" destOrd="0" presId="urn:microsoft.com/office/officeart/2005/8/layout/cycle2"/>
    <dgm:cxn modelId="{B3162BB9-A146-42BB-B726-63B683917FC3}" type="presParOf" srcId="{C54A2E5C-4978-400B-BEB6-016AAF95A44B}" destId="{5761EC75-76F7-4624-A89B-FA6005EE79EB}" srcOrd="0" destOrd="0" presId="urn:microsoft.com/office/officeart/2005/8/layout/cycle2"/>
    <dgm:cxn modelId="{D52F2EA6-E7AC-4C53-8AEF-ED93B40A0492}" type="presParOf" srcId="{0A82B173-A404-4DC8-A7AA-E486C4CC7ED7}" destId="{44491328-F785-4BD4-9523-534CDC352652}" srcOrd="4" destOrd="0" presId="urn:microsoft.com/office/officeart/2005/8/layout/cycle2"/>
    <dgm:cxn modelId="{833C06FC-1309-4D5D-AD67-72E69E29F8D2}" type="presParOf" srcId="{0A82B173-A404-4DC8-A7AA-E486C4CC7ED7}" destId="{62C1D038-2F40-4D01-9F54-5DC6FCB24D22}" srcOrd="5" destOrd="0" presId="urn:microsoft.com/office/officeart/2005/8/layout/cycle2"/>
    <dgm:cxn modelId="{C212B0B2-025F-4E19-86DA-39E2E7DD2C06}" type="presParOf" srcId="{62C1D038-2F40-4D01-9F54-5DC6FCB24D22}" destId="{4AA98C8C-C835-442B-8106-42E5BB586442}" srcOrd="0" destOrd="0" presId="urn:microsoft.com/office/officeart/2005/8/layout/cycle2"/>
    <dgm:cxn modelId="{5332F021-E797-4A78-9C97-5BE12F791E1D}" type="presParOf" srcId="{0A82B173-A404-4DC8-A7AA-E486C4CC7ED7}" destId="{F5430DD7-F2B4-40AB-8860-F3D83457D2C8}" srcOrd="6" destOrd="0" presId="urn:microsoft.com/office/officeart/2005/8/layout/cycle2"/>
    <dgm:cxn modelId="{97A9B238-D72C-4A8C-9F3C-160D3CF4B484}" type="presParOf" srcId="{0A82B173-A404-4DC8-A7AA-E486C4CC7ED7}" destId="{BFFA6AB3-8623-4BBE-A485-3E33D5FF65EA}" srcOrd="7" destOrd="0" presId="urn:microsoft.com/office/officeart/2005/8/layout/cycle2"/>
    <dgm:cxn modelId="{7D1B0442-804D-4F48-9069-3E1A5BFBEE2D}" type="presParOf" srcId="{BFFA6AB3-8623-4BBE-A485-3E33D5FF65EA}" destId="{295D7008-1D79-4F00-B664-1B2B68797623}" srcOrd="0" destOrd="0" presId="urn:microsoft.com/office/officeart/2005/8/layout/cycle2"/>
    <dgm:cxn modelId="{1ADB6510-81C2-4E5C-8724-CC0B859FBEAE}" type="presParOf" srcId="{0A82B173-A404-4DC8-A7AA-E486C4CC7ED7}" destId="{8AB90F26-A35F-4653-940D-2DFB6F761083}" srcOrd="8" destOrd="0" presId="urn:microsoft.com/office/officeart/2005/8/layout/cycle2"/>
    <dgm:cxn modelId="{DFA81904-1173-40E7-9AAB-C38ACCB41CDF}" type="presParOf" srcId="{0A82B173-A404-4DC8-A7AA-E486C4CC7ED7}" destId="{F6E52C0A-E540-425A-9C73-1919B4A1ADF6}" srcOrd="9" destOrd="0" presId="urn:microsoft.com/office/officeart/2005/8/layout/cycle2"/>
    <dgm:cxn modelId="{57733DCC-3C79-42D0-B246-FF38781374C5}" type="presParOf" srcId="{F6E52C0A-E540-425A-9C73-1919B4A1ADF6}" destId="{EC02645F-D78E-4E1F-AE22-49D0DEF0F378}" srcOrd="0" destOrd="0" presId="urn:microsoft.com/office/officeart/2005/8/layout/cycle2"/>
    <dgm:cxn modelId="{10FB774F-1ACB-440E-B07C-2B7848288608}" type="presParOf" srcId="{0A82B173-A404-4DC8-A7AA-E486C4CC7ED7}" destId="{82F2F0AC-9680-4785-9740-683AA0A60447}" srcOrd="10" destOrd="0" presId="urn:microsoft.com/office/officeart/2005/8/layout/cycle2"/>
    <dgm:cxn modelId="{ABE96485-4359-4FA1-B1DB-3B13B77ADD20}" type="presParOf" srcId="{0A82B173-A404-4DC8-A7AA-E486C4CC7ED7}" destId="{CBCC40C6-12DC-4E24-B756-B3512683BA33}" srcOrd="11" destOrd="0" presId="urn:microsoft.com/office/officeart/2005/8/layout/cycle2"/>
    <dgm:cxn modelId="{9F8F8120-2B9F-4AFC-AB03-62504E5CB563}" type="presParOf" srcId="{CBCC40C6-12DC-4E24-B756-B3512683BA33}" destId="{66E469EE-130C-45E5-8466-CF53BD6E6B64}" srcOrd="0" destOrd="0" presId="urn:microsoft.com/office/officeart/2005/8/layout/cycle2"/>
    <dgm:cxn modelId="{91A88D08-F5FA-4C7D-8408-9D954D2899D6}" type="presParOf" srcId="{0A82B173-A404-4DC8-A7AA-E486C4CC7ED7}" destId="{65DF822F-F922-43B5-9D3E-10E6D11E9FB5}" srcOrd="12" destOrd="0" presId="urn:microsoft.com/office/officeart/2005/8/layout/cycle2"/>
    <dgm:cxn modelId="{78B43317-2741-4031-8BB0-D10103BBCBAD}" type="presParOf" srcId="{0A82B173-A404-4DC8-A7AA-E486C4CC7ED7}" destId="{A7FC890D-8514-47C7-BBC2-FC7D39D47F15}" srcOrd="13" destOrd="0" presId="urn:microsoft.com/office/officeart/2005/8/layout/cycle2"/>
    <dgm:cxn modelId="{A8D48BEF-8E33-4DA2-8267-64CE42363C56}" type="presParOf" srcId="{A7FC890D-8514-47C7-BBC2-FC7D39D47F15}" destId="{954DF6B7-BB0A-4302-A665-42EF7A3438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75AF56-B9CD-4A48-8331-5C497B1B891E}">
      <dsp:nvSpPr>
        <dsp:cNvPr id="0" name=""/>
        <dsp:cNvSpPr/>
      </dsp:nvSpPr>
      <dsp:spPr>
        <a:xfrm>
          <a:off x="3796437" y="1038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LEHRPLAN</a:t>
          </a:r>
          <a:endParaRPr lang="en-IE" sz="1200" kern="1200" dirty="0"/>
        </a:p>
      </dsp:txBody>
      <dsp:txXfrm>
        <a:off x="3796437" y="1038"/>
        <a:ext cx="1369780" cy="1369780"/>
      </dsp:txXfrm>
    </dsp:sp>
    <dsp:sp modelId="{0435FAC5-ECA4-4C0C-8A2E-61AEE4A63679}">
      <dsp:nvSpPr>
        <dsp:cNvPr id="0" name=""/>
        <dsp:cNvSpPr/>
      </dsp:nvSpPr>
      <dsp:spPr>
        <a:xfrm rot="1542857">
          <a:off x="5216559" y="896537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 dirty="0"/>
        </a:p>
      </dsp:txBody>
      <dsp:txXfrm rot="1542857">
        <a:off x="5216559" y="896537"/>
        <a:ext cx="364181" cy="462301"/>
      </dsp:txXfrm>
    </dsp:sp>
    <dsp:sp modelId="{AD99A3F9-BC9A-41EA-A221-3CF73BEED959}">
      <dsp:nvSpPr>
        <dsp:cNvPr id="0" name=""/>
        <dsp:cNvSpPr/>
      </dsp:nvSpPr>
      <dsp:spPr>
        <a:xfrm>
          <a:off x="5649654" y="893500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Lernziele</a:t>
          </a:r>
          <a:endParaRPr lang="en-IE" sz="1200" kern="1200" dirty="0"/>
        </a:p>
      </dsp:txBody>
      <dsp:txXfrm>
        <a:off x="5649654" y="893500"/>
        <a:ext cx="1369780" cy="1369780"/>
      </dsp:txXfrm>
    </dsp:sp>
    <dsp:sp modelId="{C54A2E5C-4978-400B-BEB6-016AAF95A44B}">
      <dsp:nvSpPr>
        <dsp:cNvPr id="0" name=""/>
        <dsp:cNvSpPr/>
      </dsp:nvSpPr>
      <dsp:spPr>
        <a:xfrm rot="4628571">
          <a:off x="6379014" y="2339864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 dirty="0"/>
        </a:p>
      </dsp:txBody>
      <dsp:txXfrm rot="4628571">
        <a:off x="6379014" y="2339864"/>
        <a:ext cx="364181" cy="462301"/>
      </dsp:txXfrm>
    </dsp:sp>
    <dsp:sp modelId="{44491328-F785-4BD4-9523-534CDC352652}">
      <dsp:nvSpPr>
        <dsp:cNvPr id="0" name=""/>
        <dsp:cNvSpPr/>
      </dsp:nvSpPr>
      <dsp:spPr>
        <a:xfrm>
          <a:off x="6107361" y="2898845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Planung für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Lehren, Lernen &amp; Bewerten</a:t>
          </a:r>
          <a:endParaRPr lang="en-IE" sz="1200" kern="1200" dirty="0"/>
        </a:p>
      </dsp:txBody>
      <dsp:txXfrm>
        <a:off x="6107361" y="2898845"/>
        <a:ext cx="1369780" cy="1369780"/>
      </dsp:txXfrm>
    </dsp:sp>
    <dsp:sp modelId="{62C1D038-2F40-4D01-9F54-5DC6FCB24D22}">
      <dsp:nvSpPr>
        <dsp:cNvPr id="0" name=""/>
        <dsp:cNvSpPr/>
      </dsp:nvSpPr>
      <dsp:spPr>
        <a:xfrm rot="7714286">
          <a:off x="5975354" y="4148608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 dirty="0"/>
        </a:p>
      </dsp:txBody>
      <dsp:txXfrm rot="7714286">
        <a:off x="5975354" y="4148608"/>
        <a:ext cx="364181" cy="462301"/>
      </dsp:txXfrm>
    </dsp:sp>
    <dsp:sp modelId="{F5430DD7-F2B4-40AB-8860-F3D83457D2C8}">
      <dsp:nvSpPr>
        <dsp:cNvPr id="0" name=""/>
        <dsp:cNvSpPr/>
      </dsp:nvSpPr>
      <dsp:spPr>
        <a:xfrm>
          <a:off x="4824895" y="4507007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Unterrichts- und Lern-aktivitäten</a:t>
          </a:r>
          <a:endParaRPr lang="en-IE" sz="1200" kern="1200" dirty="0"/>
        </a:p>
      </dsp:txBody>
      <dsp:txXfrm>
        <a:off x="4824895" y="4507007"/>
        <a:ext cx="1369780" cy="1369780"/>
      </dsp:txXfrm>
    </dsp:sp>
    <dsp:sp modelId="{BFFA6AB3-8623-4BBE-A485-3E33D5FF65EA}">
      <dsp:nvSpPr>
        <dsp:cNvPr id="0" name=""/>
        <dsp:cNvSpPr/>
      </dsp:nvSpPr>
      <dsp:spPr>
        <a:xfrm rot="10800000">
          <a:off x="4309543" y="4960747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 dirty="0"/>
        </a:p>
      </dsp:txBody>
      <dsp:txXfrm rot="10800000">
        <a:off x="4309543" y="4960747"/>
        <a:ext cx="364181" cy="462301"/>
      </dsp:txXfrm>
    </dsp:sp>
    <dsp:sp modelId="{8AB90F26-A35F-4653-940D-2DFB6F761083}">
      <dsp:nvSpPr>
        <dsp:cNvPr id="0" name=""/>
        <dsp:cNvSpPr/>
      </dsp:nvSpPr>
      <dsp:spPr>
        <a:xfrm>
          <a:off x="2767978" y="4507007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Beurteilung</a:t>
          </a:r>
          <a:endParaRPr lang="en-IE" sz="1200" kern="1200" dirty="0"/>
        </a:p>
      </dsp:txBody>
      <dsp:txXfrm>
        <a:off x="2767978" y="4507007"/>
        <a:ext cx="1369780" cy="1369780"/>
      </dsp:txXfrm>
    </dsp:sp>
    <dsp:sp modelId="{F6E52C0A-E540-425A-9C73-1919B4A1ADF6}">
      <dsp:nvSpPr>
        <dsp:cNvPr id="0" name=""/>
        <dsp:cNvSpPr/>
      </dsp:nvSpPr>
      <dsp:spPr>
        <a:xfrm rot="13885714">
          <a:off x="2635971" y="4164725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 dirty="0"/>
        </a:p>
      </dsp:txBody>
      <dsp:txXfrm rot="13885714">
        <a:off x="2635971" y="4164725"/>
        <a:ext cx="364181" cy="462301"/>
      </dsp:txXfrm>
    </dsp:sp>
    <dsp:sp modelId="{82F2F0AC-9680-4785-9740-683AA0A60447}">
      <dsp:nvSpPr>
        <dsp:cNvPr id="0" name=""/>
        <dsp:cNvSpPr/>
      </dsp:nvSpPr>
      <dsp:spPr>
        <a:xfrm>
          <a:off x="1485512" y="2898845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Leistungs-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Bericht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(-­erstattung)</a:t>
          </a:r>
          <a:endParaRPr lang="en-IE" sz="1200" kern="1200" dirty="0"/>
        </a:p>
      </dsp:txBody>
      <dsp:txXfrm>
        <a:off x="1485512" y="2898845"/>
        <a:ext cx="1369780" cy="1369780"/>
      </dsp:txXfrm>
    </dsp:sp>
    <dsp:sp modelId="{CBCC40C6-12DC-4E24-B756-B3512683BA33}">
      <dsp:nvSpPr>
        <dsp:cNvPr id="0" name=""/>
        <dsp:cNvSpPr/>
      </dsp:nvSpPr>
      <dsp:spPr>
        <a:xfrm rot="16971429">
          <a:off x="2214871" y="2359961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 dirty="0"/>
        </a:p>
      </dsp:txBody>
      <dsp:txXfrm rot="16971429">
        <a:off x="2214871" y="2359961"/>
        <a:ext cx="364181" cy="462301"/>
      </dsp:txXfrm>
    </dsp:sp>
    <dsp:sp modelId="{65DF822F-F922-43B5-9D3E-10E6D11E9FB5}">
      <dsp:nvSpPr>
        <dsp:cNvPr id="0" name=""/>
        <dsp:cNvSpPr/>
      </dsp:nvSpPr>
      <dsp:spPr>
        <a:xfrm>
          <a:off x="1943219" y="893500"/>
          <a:ext cx="1369780" cy="1369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Evaluierung/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Prozess-überarbeitung</a:t>
          </a:r>
          <a:endParaRPr lang="en-IE" sz="1200" kern="1200" dirty="0"/>
        </a:p>
      </dsp:txBody>
      <dsp:txXfrm>
        <a:off x="1943219" y="893500"/>
        <a:ext cx="1369780" cy="1369780"/>
      </dsp:txXfrm>
    </dsp:sp>
    <dsp:sp modelId="{A7FC890D-8514-47C7-BBC2-FC7D39D47F15}">
      <dsp:nvSpPr>
        <dsp:cNvPr id="0" name=""/>
        <dsp:cNvSpPr/>
      </dsp:nvSpPr>
      <dsp:spPr>
        <a:xfrm rot="20057143">
          <a:off x="3363341" y="905481"/>
          <a:ext cx="364181" cy="462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900" kern="1200" dirty="0"/>
        </a:p>
      </dsp:txBody>
      <dsp:txXfrm rot="20057143">
        <a:off x="3363341" y="905481"/>
        <a:ext cx="364181" cy="46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BAD5DF-605F-4BDE-9460-7A31058489E8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83DC99-BA20-4E1E-A5E8-809D62BCDB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A28570-AE85-4AAB-A389-7AB81B084BFC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225010-CFB1-49F2-BBA2-78A03ACAFF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nl-NL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71D142-8FE3-4688-B021-D8BAC759DC7D}" type="slidenum">
              <a:rPr lang="en-US" altLang="nl-NL"/>
              <a:pPr eaLnBrk="1" hangingPunct="1">
                <a:spcBef>
                  <a:spcPct val="0"/>
                </a:spcBef>
              </a:pPr>
              <a:t>5</a:t>
            </a:fld>
            <a:endParaRPr lang="en-US" alt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25010-CFB1-49F2-BBA2-78A03ACAFFA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665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nl-NL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73D635-483C-4B95-89D9-4EDE95167501}" type="slidenum">
              <a:rPr lang="en-US" altLang="nl-NL"/>
              <a:pPr eaLnBrk="1" hangingPunct="1">
                <a:spcBef>
                  <a:spcPct val="0"/>
                </a:spcBef>
              </a:pPr>
              <a:t>9</a:t>
            </a:fld>
            <a:endParaRPr lang="en-US" alt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005E7D-C602-4784-A1B4-71BE4258C614}" type="slidenum">
              <a:rPr lang="en-US" altLang="nl-NL"/>
              <a:pPr eaLnBrk="1" hangingPunct="1">
                <a:spcBef>
                  <a:spcPct val="0"/>
                </a:spcBef>
              </a:pPr>
              <a:t>10</a:t>
            </a:fld>
            <a:endParaRPr lang="en-US" alt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414D73-AD64-41DB-B25E-65CCBF0490F1}" type="slidenum">
              <a:rPr lang="en-US" altLang="nl-NL"/>
              <a:pPr eaLnBrk="1" hangingPunct="1">
                <a:spcBef>
                  <a:spcPct val="0"/>
                </a:spcBef>
              </a:pPr>
              <a:t>13</a:t>
            </a:fld>
            <a:endParaRPr lang="en-US" alt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1B97A-27B9-47F5-B20E-501531446683}" type="slidenum">
              <a:rPr lang="en-US" altLang="nl-NL"/>
              <a:pPr eaLnBrk="1" hangingPunct="1">
                <a:spcBef>
                  <a:spcPct val="0"/>
                </a:spcBef>
              </a:pPr>
              <a:t>16</a:t>
            </a:fld>
            <a:endParaRPr lang="en-US" alt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5CBB5-1C03-4FCC-9FE8-4070280EEB85}" type="slidenum">
              <a:rPr lang="en-US" altLang="nl-NL"/>
              <a:pPr eaLnBrk="1" hangingPunct="1">
                <a:spcBef>
                  <a:spcPct val="0"/>
                </a:spcBef>
              </a:pPr>
              <a:t>17</a:t>
            </a:fld>
            <a:endParaRPr lang="en-US" alt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NL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EBC437-DADC-48AE-AE2B-8BA729A8E1E3}" type="slidenum">
              <a:rPr lang="de-LU" altLang="nl-NL"/>
              <a:pPr eaLnBrk="1" hangingPunct="1">
                <a:spcBef>
                  <a:spcPct val="0"/>
                </a:spcBef>
              </a:pPr>
              <a:t>19</a:t>
            </a:fld>
            <a:endParaRPr lang="de-LU" alt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2786B7-4304-48BD-920A-3ADB16CE528D}" type="slidenum">
              <a:rPr lang="en-US" altLang="nl-NL"/>
              <a:pPr eaLnBrk="1" hangingPunct="1">
                <a:spcBef>
                  <a:spcPct val="0"/>
                </a:spcBef>
              </a:pPr>
              <a:t>21</a:t>
            </a:fld>
            <a:endParaRPr lang="en-US" alt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AE2EF-92BB-42CA-9B09-CEB19CEEDFE7}" type="slidenum">
              <a:rPr lang="en-US" altLang="nl-NL"/>
              <a:pPr eaLnBrk="1" hangingPunct="1">
                <a:spcBef>
                  <a:spcPct val="0"/>
                </a:spcBef>
              </a:pPr>
              <a:t>27</a:t>
            </a:fld>
            <a:endParaRPr lang="en-US" alt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6B5E-98A7-4A53-B422-30DC1078485F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DBED-9F23-430A-868D-3A3646A4A4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5259393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92B2-8F88-47B2-8BE5-CFDB59AF5569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818D9-309A-4E16-8859-949AEF3B9D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5377131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732A-0C60-4CE1-8C7D-9A9D446E5AC9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BA112-26E9-4F36-B9DB-B9E52405EB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8649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3FFF-527C-47EA-BBDE-11DD6DE47E2E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6A995-1002-42A5-94AA-166A4EFC33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66928102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B955-2F0F-4103-89D8-7D3AD7895EC8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8CEE-8C26-4BAB-A821-13C10DE5BA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351202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FA53-DBF4-4EE5-B5E4-A630172E3561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90F9-1F4D-4E4F-90D9-142C327568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4630534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949E-C09D-467F-AA8D-0922539C8E37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2098D-2245-4F7A-B18E-8E7178DF3C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0106738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048B-2D54-4C6E-8B7E-15BF579CF36F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3D577-536A-4401-8A1F-D9A7CC07D3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7226189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DCC2-A751-48B9-AC7D-A8B755C6BED2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5401-1381-4AF4-90D7-7AB92044083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989162056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35B2-CD92-4793-BAB9-BFADCA15E03D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86469-B0CA-4A0D-996B-493AD35016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00607993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7A53-00DC-4F78-818A-E96540820570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6C6D2-6B97-4E23-B2D0-A1C6FAD0F4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0077274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9FB44D-5CA3-487F-9E1B-00698902D8DB}" type="datetime1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841998C-D7AE-47FF-BF48-ED4173B7BA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3F4C5F-0E06-4FAB-84B8-4FB12D7EF0A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/>
        </p:nvSpPr>
        <p:spPr>
          <a:xfrm>
            <a:off x="0" y="1418483"/>
            <a:ext cx="12192000" cy="280076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Neues Benotungssystem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Europäische Schulen</a:t>
            </a:r>
            <a:endParaRPr lang="de-DE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2" name="Tekstvak 6"/>
          <p:cNvSpPr txBox="1">
            <a:spLocks noChangeArrowheads="1"/>
          </p:cNvSpPr>
          <p:nvPr/>
        </p:nvSpPr>
        <p:spPr bwMode="auto">
          <a:xfrm>
            <a:off x="688975" y="5330825"/>
            <a:ext cx="4108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 smtClean="0"/>
              <a:t>Montag, 16. </a:t>
            </a:r>
            <a:r>
              <a:rPr lang="nl-NL" altLang="nl-NL" sz="2400" dirty="0"/>
              <a:t>April 2018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 dirty="0"/>
              <a:t>Training </a:t>
            </a:r>
            <a:r>
              <a:rPr lang="nl-NL" altLang="nl-NL" sz="2400" dirty="0" smtClean="0"/>
              <a:t>für Trainer</a:t>
            </a:r>
            <a:endParaRPr lang="nl-NL" altLang="nl-NL" sz="2400" dirty="0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14300" y="960438"/>
            <a:ext cx="193675" cy="494823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14300" y="641350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accent2"/>
              </a:solidFill>
            </a:endParaRPr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14300" y="322263"/>
            <a:ext cx="193675" cy="3190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hthoek 10">
            <a:extLst/>
          </p:cNvPr>
          <p:cNvSpPr/>
          <p:nvPr/>
        </p:nvSpPr>
        <p:spPr>
          <a:xfrm>
            <a:off x="114300" y="5913438"/>
            <a:ext cx="193675" cy="31908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Rechthoek 11">
            <a:extLst/>
          </p:cNvPr>
          <p:cNvSpPr/>
          <p:nvPr/>
        </p:nvSpPr>
        <p:spPr>
          <a:xfrm>
            <a:off x="114300" y="6237288"/>
            <a:ext cx="193675" cy="31908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Rechthoek 12">
            <a:extLst/>
          </p:cNvPr>
          <p:cNvSpPr/>
          <p:nvPr/>
        </p:nvSpPr>
        <p:spPr>
          <a:xfrm>
            <a:off x="114300" y="5302250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Rechthoek 13">
            <a:extLst/>
          </p:cNvPr>
          <p:cNvSpPr/>
          <p:nvPr/>
        </p:nvSpPr>
        <p:spPr>
          <a:xfrm>
            <a:off x="114300" y="6561138"/>
            <a:ext cx="193675" cy="320675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Rechthoek 14">
            <a:extLst/>
          </p:cNvPr>
          <p:cNvSpPr/>
          <p:nvPr/>
        </p:nvSpPr>
        <p:spPr>
          <a:xfrm>
            <a:off x="114300" y="-7938"/>
            <a:ext cx="193675" cy="31908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6" name="Rechthoek 15">
            <a:extLst/>
          </p:cNvPr>
          <p:cNvSpPr/>
          <p:nvPr/>
        </p:nvSpPr>
        <p:spPr>
          <a:xfrm>
            <a:off x="114300" y="1322388"/>
            <a:ext cx="193675" cy="31908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6" b="2"/>
          <a:stretch>
            <a:fillRect/>
          </a:stretch>
        </p:blipFill>
        <p:spPr bwMode="auto">
          <a:xfrm>
            <a:off x="5337175" y="2312988"/>
            <a:ext cx="674687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65200" y="1846263"/>
            <a:ext cx="719613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nl-NL" sz="2200" b="1" dirty="0" smtClean="0">
                <a:ea typeface="Times New Roman" panose="02020603050405020304" pitchFamily="18" charset="0"/>
              </a:rPr>
              <a:t>1</a:t>
            </a:r>
            <a:r>
              <a:rPr lang="en-GB" altLang="nl-NL" sz="2200" b="1" dirty="0">
                <a:ea typeface="Times New Roman" panose="02020603050405020304" pitchFamily="18" charset="0"/>
              </a:rPr>
              <a:t>. </a:t>
            </a:r>
            <a:r>
              <a:rPr lang="de-DE" altLang="nl-NL" sz="2200" b="1" dirty="0" smtClean="0">
                <a:ea typeface="Times New Roman" panose="02020603050405020304" pitchFamily="18" charset="0"/>
              </a:rPr>
              <a:t>Allgemeine Ziele der Europäischen Schulen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nl-NL" sz="2200" b="1" dirty="0" smtClean="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2200" b="1" dirty="0" smtClean="0">
                <a:ea typeface="Times New Roman" panose="02020603050405020304" pitchFamily="18" charset="0"/>
              </a:rPr>
              <a:t>2. Didaktische Prinzipien </a:t>
            </a:r>
            <a:endParaRPr lang="de-DE" altLang="nl-NL" sz="2200" dirty="0" smtClean="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2200" dirty="0" smtClean="0">
                <a:ea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2200" b="1" dirty="0" smtClean="0">
                <a:ea typeface="Times New Roman" panose="02020603050405020304" pitchFamily="18" charset="0"/>
              </a:rPr>
              <a:t>3. Fachspezifische Lernziele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nl-NL" sz="2200" dirty="0" smtClean="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2200" b="1" dirty="0" smtClean="0">
                <a:ea typeface="Times New Roman" panose="02020603050405020304" pitchFamily="18" charset="0"/>
              </a:rPr>
              <a:t>4. Inhalt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nl-NL" sz="2200" dirty="0" smtClean="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2200" b="1" dirty="0" smtClean="0">
                <a:ea typeface="Times New Roman" panose="02020603050405020304" pitchFamily="18" charset="0"/>
              </a:rPr>
              <a:t>5. Beurteilung</a:t>
            </a:r>
            <a:endParaRPr lang="de-DE" altLang="nl-NL" sz="2200" dirty="0" smtClean="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Leistungsdeskriptoren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nl-NL" sz="2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2200" b="1" dirty="0" smtClean="0">
                <a:ea typeface="Times New Roman" panose="02020603050405020304" pitchFamily="18" charset="0"/>
              </a:rPr>
              <a:t>6. Anhänge</a:t>
            </a:r>
            <a:endParaRPr lang="de-DE" altLang="nl-NL" sz="2200" dirty="0" smtClean="0">
              <a:ea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Beispiel von Europäischen Abiturprüfungsfragen</a:t>
            </a:r>
            <a:r>
              <a:rPr lang="de-DE" altLang="nl-NL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altLang="nl-NL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2" descr="Schola Europae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82600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70" name="Title 1"/>
          <p:cNvSpPr txBox="1">
            <a:spLocks/>
          </p:cNvSpPr>
          <p:nvPr/>
        </p:nvSpPr>
        <p:spPr bwMode="auto">
          <a:xfrm>
            <a:off x="965200" y="444500"/>
            <a:ext cx="92075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b-LU" altLang="nl-NL" sz="44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Lehrpläne</a:t>
            </a:r>
            <a:endParaRPr lang="en-US" altLang="nl-NL" sz="44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3B0C58-AD92-4CD5-B51C-D292C56A624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30175" y="199866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71538" y="136525"/>
            <a:ext cx="8472487" cy="1325563"/>
          </a:xfrm>
        </p:spPr>
        <p:txBody>
          <a:bodyPr/>
          <a:lstStyle/>
          <a:p>
            <a:pPr eaLnBrk="1" hangingPunct="1"/>
            <a:r>
              <a:rPr lang="lb-LU" altLang="nl-NL" b="1" dirty="0" smtClean="0">
                <a:solidFill>
                  <a:srgbClr val="0000FF"/>
                </a:solidFill>
              </a:rPr>
              <a:t>Leistungsdeskriptoren</a:t>
            </a:r>
            <a:endParaRPr lang="en-US" altLang="nl-NL" b="1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009775"/>
            <a:ext cx="10966450" cy="3516313"/>
          </a:xfrm>
        </p:spPr>
        <p:txBody>
          <a:bodyPr rtlCol="0"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/>
              <a:t>Definierte Aussagen, welche das jeweils erreichte </a:t>
            </a:r>
            <a:r>
              <a:rPr lang="de-DE" b="1" dirty="0"/>
              <a:t>Leistungsniveau</a:t>
            </a:r>
            <a:r>
              <a:rPr lang="de-DE" dirty="0"/>
              <a:t> in Bezug auf bestimmte Fähigkeiten oder Lernziele </a:t>
            </a:r>
            <a:r>
              <a:rPr lang="de-DE" b="1" dirty="0"/>
              <a:t>beschreiben</a:t>
            </a:r>
            <a:r>
              <a:rPr lang="de-DE" dirty="0" smtClean="0"/>
              <a:t>.</a:t>
            </a:r>
            <a:endParaRPr lang="en-US" dirty="0"/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 smtClean="0"/>
              <a:t>mit </a:t>
            </a:r>
            <a:r>
              <a:rPr lang="de-DE" dirty="0"/>
              <a:t>der Benotungsskala </a:t>
            </a:r>
            <a:r>
              <a:rPr lang="de-DE" dirty="0" smtClean="0"/>
              <a:t>in </a:t>
            </a:r>
            <a:r>
              <a:rPr lang="de-DE" dirty="0"/>
              <a:t>Zusammenhang </a:t>
            </a:r>
            <a:r>
              <a:rPr lang="de-DE" dirty="0" smtClean="0"/>
              <a:t>stehend</a:t>
            </a:r>
            <a:r>
              <a:rPr lang="en-US" dirty="0" smtClean="0"/>
              <a:t>.</a:t>
            </a:r>
            <a:endParaRPr lang="en-US" dirty="0"/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/>
              <a:t>werden bei der </a:t>
            </a:r>
            <a:r>
              <a:rPr lang="de-DE" b="1" dirty="0"/>
              <a:t>Planung des Lehrens</a:t>
            </a:r>
            <a:r>
              <a:rPr lang="de-DE" dirty="0"/>
              <a:t>, des </a:t>
            </a:r>
            <a:r>
              <a:rPr lang="de-DE" b="1" dirty="0"/>
              <a:t>Lernens</a:t>
            </a:r>
            <a:r>
              <a:rPr lang="de-DE" dirty="0"/>
              <a:t> und der </a:t>
            </a:r>
            <a:r>
              <a:rPr lang="de-DE" b="1" dirty="0"/>
              <a:t>Bewertung</a:t>
            </a:r>
            <a:r>
              <a:rPr lang="de-DE" dirty="0"/>
              <a:t> genutzt</a:t>
            </a:r>
            <a:r>
              <a:rPr lang="en-US" dirty="0" smtClean="0"/>
              <a:t>.</a:t>
            </a:r>
            <a:endParaRPr lang="en-US" dirty="0"/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DE" dirty="0" smtClean="0"/>
              <a:t>Können </a:t>
            </a:r>
            <a:r>
              <a:rPr lang="de-DE" dirty="0"/>
              <a:t>eine </a:t>
            </a:r>
            <a:r>
              <a:rPr lang="de-DE" b="1" dirty="0"/>
              <a:t>Grundlage für die </a:t>
            </a:r>
            <a:r>
              <a:rPr lang="de-DE" b="1" dirty="0" smtClean="0"/>
              <a:t>Beurteilung </a:t>
            </a:r>
            <a:r>
              <a:rPr lang="de-DE" dirty="0"/>
              <a:t>mit zusätzlichen Qualitätsindikatoren liefern</a:t>
            </a:r>
            <a:r>
              <a:rPr lang="en-US" dirty="0" smtClean="0"/>
              <a:t>.</a:t>
            </a:r>
            <a:endParaRPr lang="en-US" dirty="0"/>
          </a:p>
          <a:p>
            <a:pPr marL="82296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17866A-8B9D-4E9B-8002-6C8180906C58}" type="slidenum">
              <a:rPr lang="en-US" altLang="fr-FR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200" dirty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12293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9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0175" y="22987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7463"/>
            <a:ext cx="106410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54B2C0-A40C-49B8-A999-D68DE790DE82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Rechthoek 3">
            <a:extLst/>
          </p:cNvPr>
          <p:cNvSpPr/>
          <p:nvPr/>
        </p:nvSpPr>
        <p:spPr>
          <a:xfrm>
            <a:off x="130175" y="245586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3464229"/>
              </p:ext>
            </p:extLst>
          </p:nvPr>
        </p:nvGraphicFramePr>
        <p:xfrm>
          <a:off x="563563" y="1922463"/>
          <a:ext cx="11409362" cy="485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2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51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396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4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Mark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Perfor-mance Indicator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Compe-tence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End of Cycle 1</a:t>
                      </a:r>
                      <a:endParaRPr lang="en-GB" sz="1800" noProof="0" dirty="0"/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End of Cycle 2</a:t>
                      </a:r>
                      <a:endParaRPr lang="en-GB" sz="1800" noProof="0" dirty="0"/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End of Cycle 3</a:t>
                      </a:r>
                      <a:endParaRPr lang="en-GB" sz="1800" noProof="0" dirty="0"/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4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 9-10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 A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Reading  (compre-hension)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The student shows </a:t>
                      </a:r>
                      <a:r>
                        <a:rPr lang="en-GB" sz="1400" b="1" noProof="0" dirty="0" smtClean="0">
                          <a:effectLst/>
                        </a:rPr>
                        <a:t>excellent</a:t>
                      </a:r>
                      <a:r>
                        <a:rPr lang="en-GB" sz="1400" noProof="0" dirty="0" smtClean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en-GB" sz="1400" b="1" noProof="0" dirty="0" smtClean="0">
                          <a:effectLst/>
                        </a:rPr>
                        <a:t>at the S3 level</a:t>
                      </a:r>
                      <a:r>
                        <a:rPr lang="en-GB" sz="1400" noProof="0" dirty="0" smtClean="0">
                          <a:effectLst/>
                        </a:rPr>
                        <a:t>; (s)he is capable, </a:t>
                      </a:r>
                      <a:r>
                        <a:rPr lang="en-GB" sz="1400" b="1" noProof="0" dirty="0" smtClean="0">
                          <a:effectLst/>
                        </a:rPr>
                        <a:t>under the teacher’s guidance</a:t>
                      </a:r>
                      <a:r>
                        <a:rPr lang="en-GB" sz="1400" noProof="0" dirty="0" smtClean="0">
                          <a:effectLst/>
                        </a:rPr>
                        <a:t>, of recognising and using relevant information, including important details, </a:t>
                      </a:r>
                      <a:r>
                        <a:rPr lang="en-GB" sz="1400" b="1" noProof="0" dirty="0" smtClean="0">
                          <a:effectLst/>
                        </a:rPr>
                        <a:t>excellently</a:t>
                      </a:r>
                      <a:r>
                        <a:rPr lang="en-GB" sz="1400" noProof="0" dirty="0" smtClean="0">
                          <a:effectLst/>
                        </a:rPr>
                        <a:t>.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The student shows </a:t>
                      </a:r>
                      <a:r>
                        <a:rPr lang="en-GB" sz="1400" b="1" noProof="0" dirty="0" smtClean="0">
                          <a:effectLst/>
                        </a:rPr>
                        <a:t>excellent</a:t>
                      </a:r>
                      <a:r>
                        <a:rPr lang="en-GB" sz="1400" noProof="0" dirty="0" smtClean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en-GB" sz="1400" b="1" noProof="0" dirty="0" smtClean="0">
                          <a:effectLst/>
                        </a:rPr>
                        <a:t>at the S5 level</a:t>
                      </a:r>
                      <a:r>
                        <a:rPr lang="en-GB" sz="1400" noProof="0" dirty="0" smtClean="0">
                          <a:effectLst/>
                        </a:rPr>
                        <a:t>; (s)he is capable, </a:t>
                      </a:r>
                      <a:r>
                        <a:rPr lang="en-GB" sz="1400" b="1" noProof="0" dirty="0" smtClean="0">
                          <a:effectLst/>
                        </a:rPr>
                        <a:t>with instructions</a:t>
                      </a:r>
                      <a:r>
                        <a:rPr lang="en-GB" sz="1400" noProof="0" dirty="0" smtClean="0">
                          <a:effectLst/>
                        </a:rPr>
                        <a:t>, of recognising, using   and analysing relevant information, including important details, </a:t>
                      </a:r>
                      <a:r>
                        <a:rPr lang="en-GB" sz="1400" b="1" noProof="0" dirty="0" smtClean="0">
                          <a:effectLst/>
                        </a:rPr>
                        <a:t>excellently</a:t>
                      </a:r>
                      <a:r>
                        <a:rPr lang="en-GB" sz="1400" noProof="0" dirty="0" smtClean="0">
                          <a:effectLst/>
                        </a:rPr>
                        <a:t>.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</a:rPr>
                        <a:t>The student shows </a:t>
                      </a:r>
                      <a:r>
                        <a:rPr lang="en-GB" sz="1400" b="1" noProof="0" dirty="0" smtClean="0">
                          <a:effectLst/>
                        </a:rPr>
                        <a:t>excellent</a:t>
                      </a:r>
                      <a:r>
                        <a:rPr lang="en-GB" sz="1400" noProof="0" dirty="0" smtClean="0">
                          <a:effectLst/>
                        </a:rPr>
                        <a:t> – though not flawless – understanding of literary/non-literary text(s) </a:t>
                      </a:r>
                      <a:r>
                        <a:rPr lang="en-GB" sz="1400" b="1" noProof="0" dirty="0" smtClean="0">
                          <a:effectLst/>
                        </a:rPr>
                        <a:t>at the S7 level</a:t>
                      </a:r>
                      <a:r>
                        <a:rPr lang="en-GB" sz="1400" noProof="0" dirty="0" smtClean="0">
                          <a:effectLst/>
                        </a:rPr>
                        <a:t>; (s)he is capable</a:t>
                      </a:r>
                      <a:r>
                        <a:rPr lang="en-GB" sz="1400" b="1" noProof="0" dirty="0" smtClean="0">
                          <a:effectLst/>
                        </a:rPr>
                        <a:t>, without further instructions</a:t>
                      </a:r>
                      <a:r>
                        <a:rPr lang="en-GB" sz="1400" noProof="0" dirty="0" smtClean="0">
                          <a:effectLst/>
                        </a:rPr>
                        <a:t>, of recognising, using and analysing relevant information, including important details, </a:t>
                      </a:r>
                      <a:r>
                        <a:rPr lang="en-GB" sz="1400" b="1" noProof="0" dirty="0" smtClean="0">
                          <a:effectLst/>
                        </a:rPr>
                        <a:t>excellently</a:t>
                      </a:r>
                      <a:r>
                        <a:rPr lang="en-GB" sz="1400" noProof="0" dirty="0" smtClean="0">
                          <a:effectLst/>
                        </a:rPr>
                        <a:t>.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4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8-8.9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Good</a:t>
                      </a:r>
                      <a:endParaRPr lang="en-GB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(compre-hension)</a:t>
                      </a:r>
                      <a:endParaRPr lang="en-GB" sz="14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of literary/non-literary text(s)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S3 level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he/she is  capable,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the teacher's guidance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of  recognising and using relevant information, including important details,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en-GB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of literary/non-literary text(s)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S5 level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he/she is capable,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 instructions,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recognising, using   and </a:t>
                      </a:r>
                      <a:r>
                        <a:rPr lang="en-GB" sz="14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analysing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relevant information, including important details,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en-GB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student shows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good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understanding of literary/non-literary text(s)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the S7 level;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he/she is capable,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 further instructions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of  recognising, using and analysing relevant information, including important details,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well. </a:t>
                      </a:r>
                      <a:endParaRPr lang="en-GB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372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82600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74" name="Title 1"/>
          <p:cNvSpPr txBox="1">
            <a:spLocks/>
          </p:cNvSpPr>
          <p:nvPr/>
        </p:nvSpPr>
        <p:spPr bwMode="auto">
          <a:xfrm>
            <a:off x="965200" y="444500"/>
            <a:ext cx="92075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b-LU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Example Attainment Descriptors (1)</a:t>
            </a:r>
            <a:endParaRPr lang="en-US" altLang="nl-NL" sz="44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43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759106-D81C-4A67-8A59-A624C6406F0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30175" y="2576513"/>
            <a:ext cx="214313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4378" name="Tekstvak 2"/>
          <p:cNvSpPr txBox="1">
            <a:spLocks noChangeArrowheads="1"/>
          </p:cNvSpPr>
          <p:nvPr/>
        </p:nvSpPr>
        <p:spPr bwMode="auto">
          <a:xfrm>
            <a:off x="476250" y="1327150"/>
            <a:ext cx="782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/>
              <a:t>Example L1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3" y="1333500"/>
            <a:ext cx="1113155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3" y="2260600"/>
            <a:ext cx="116236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" descr="Schola Europae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13493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el 4"/>
          <p:cNvSpPr>
            <a:spLocks noGrp="1"/>
          </p:cNvSpPr>
          <p:nvPr>
            <p:ph type="title"/>
          </p:nvPr>
        </p:nvSpPr>
        <p:spPr>
          <a:xfrm>
            <a:off x="788988" y="7938"/>
            <a:ext cx="10515600" cy="1325562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solidFill>
                  <a:srgbClr val="0000FF"/>
                </a:solidFill>
              </a:rPr>
              <a:t>Example Attainment Descriptors (2)</a:t>
            </a:r>
          </a:p>
        </p:txBody>
      </p:sp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D4284B-257A-4D8E-92A5-3C489104FBB2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0175" y="3109913"/>
            <a:ext cx="214313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15369" name="Tekstvak 7"/>
          <p:cNvSpPr txBox="1">
            <a:spLocks noChangeArrowheads="1"/>
          </p:cNvSpPr>
          <p:nvPr/>
        </p:nvSpPr>
        <p:spPr bwMode="auto">
          <a:xfrm>
            <a:off x="838200" y="935038"/>
            <a:ext cx="7821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2400"/>
              <a:t>Example Science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ECEC74-A6FC-4412-AF51-C3A21FEBF24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" name="Rechthoek 3">
            <a:extLst/>
          </p:cNvPr>
          <p:cNvSpPr/>
          <p:nvPr/>
        </p:nvSpPr>
        <p:spPr>
          <a:xfrm>
            <a:off x="450414" y="1910060"/>
            <a:ext cx="11291168" cy="26161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Leitlinien zur Anwendung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des Benotungssystems</a:t>
            </a:r>
            <a:endParaRPr lang="de-DE" sz="8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0175" y="3276600"/>
            <a:ext cx="214313" cy="37623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609600" y="157163"/>
            <a:ext cx="10515600" cy="1325562"/>
          </a:xfrm>
        </p:spPr>
        <p:txBody>
          <a:bodyPr/>
          <a:lstStyle/>
          <a:p>
            <a:pPr eaLnBrk="1" hangingPunct="1"/>
            <a:r>
              <a:rPr lang="nl-NL" altLang="nl-NL" b="1" dirty="0" smtClean="0">
                <a:solidFill>
                  <a:srgbClr val="0000FF"/>
                </a:solidFill>
              </a:rPr>
              <a:t>‘Leitlinien’</a:t>
            </a:r>
          </a:p>
        </p:txBody>
      </p:sp>
      <p:sp>
        <p:nvSpPr>
          <p:cNvPr id="8" name="Tijdelijke aanduiding voor inhoud 7">
            <a:extLst/>
          </p:cNvPr>
          <p:cNvSpPr>
            <a:spLocks noGrp="1"/>
          </p:cNvSpPr>
          <p:nvPr>
            <p:ph idx="1"/>
          </p:nvPr>
        </p:nvSpPr>
        <p:spPr>
          <a:xfrm>
            <a:off x="609600" y="1401763"/>
            <a:ext cx="10515600" cy="481806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 smtClean="0"/>
              <a:t>Keine verbindliche Anleitung.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 smtClean="0"/>
              <a:t>Keine verbindlichen Regeln oder Vorschriften.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 smtClean="0"/>
              <a:t>Ein sich entwickelndes Dokument.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dirty="0" smtClean="0"/>
              <a:t>Bieten zusätzliche Unterstützung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dirty="0" smtClean="0"/>
              <a:t>für Schulen und Lehrer: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Definitionen;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Beschreibungen;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Erklärungen;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Werkzeuge;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Beispiele. </a:t>
            </a:r>
            <a:endParaRPr lang="de-DE" dirty="0"/>
          </a:p>
        </p:txBody>
      </p:sp>
      <p:sp>
        <p:nvSpPr>
          <p:cNvPr id="17412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51CBDB-E5A5-4784-AED8-5C91C951AB4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7414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444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/>
          </p:cNvPr>
          <p:cNvSpPr/>
          <p:nvPr/>
        </p:nvSpPr>
        <p:spPr>
          <a:xfrm>
            <a:off x="130175" y="3657600"/>
            <a:ext cx="214313" cy="376238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17416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308225"/>
            <a:ext cx="55403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285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57213" y="1198563"/>
            <a:ext cx="7616825" cy="60880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1. </a:t>
            </a:r>
            <a:r>
              <a:rPr lang="de-DE" sz="2900" dirty="0" smtClean="0"/>
              <a:t>Einleitung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de-DE" sz="2900" dirty="0" smtClean="0"/>
              <a:t>2. </a:t>
            </a:r>
            <a:r>
              <a:rPr lang="de-DE" dirty="0" smtClean="0"/>
              <a:t>Benotungssystem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de-DE" sz="2900" dirty="0" smtClean="0"/>
              <a:t>3. Terminologie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de-DE" sz="2900" dirty="0" smtClean="0"/>
              <a:t>4. </a:t>
            </a:r>
            <a:r>
              <a:rPr lang="de-DE" dirty="0" smtClean="0"/>
              <a:t>Planung des Lehrens, Lernens und der Bewertung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	4.1.	Lehrpläne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	4.2.	Planung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5. </a:t>
            </a:r>
            <a:r>
              <a:rPr lang="de-DE" dirty="0" smtClean="0"/>
              <a:t>Beurteilungsinstrumente und Beurteilungsaufgaben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	5.1.	</a:t>
            </a:r>
            <a:r>
              <a:rPr lang="de-DE" dirty="0" smtClean="0"/>
              <a:t>Vorbereitungsprozess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	5.2. 	</a:t>
            </a:r>
            <a:r>
              <a:rPr lang="de-DE" dirty="0" smtClean="0"/>
              <a:t>Leistungsdeskriptoren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	5.3.	</a:t>
            </a:r>
            <a:r>
              <a:rPr lang="de-DE" dirty="0" smtClean="0"/>
              <a:t>Erstellen von Beurteilungsinstrumenten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	5.4.	</a:t>
            </a:r>
            <a:r>
              <a:rPr lang="de-DE" dirty="0" smtClean="0"/>
              <a:t>Umrechnung von Verrechnungspunkten in Noten(Kategorien)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355600" algn="l"/>
                <a:tab pos="806450" algn="l"/>
              </a:tabLst>
              <a:defRPr/>
            </a:pPr>
            <a:r>
              <a:rPr lang="de-DE" sz="2900" dirty="0" smtClean="0"/>
              <a:t>	5.5.	Abschlussnotenkategorien/-noten am Schuljahresende       	         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de-DE" sz="2900" dirty="0" smtClean="0"/>
              <a:t>6. </a:t>
            </a:r>
            <a:r>
              <a:rPr lang="de-DE" dirty="0" smtClean="0"/>
              <a:t>Zeugnisheft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de-DE" sz="2900" dirty="0" smtClean="0"/>
              <a:t>7. Abitur</a:t>
            </a:r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de-DE" sz="2900" dirty="0" smtClean="0"/>
              <a:t>8. </a:t>
            </a:r>
            <a:r>
              <a:rPr lang="de-DE" dirty="0" smtClean="0"/>
              <a:t>Häufig gestellte Fragen</a:t>
            </a: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lang="de-DE" sz="2900" dirty="0" smtClean="0"/>
          </a:p>
          <a:p>
            <a:pPr marL="82296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de-DE" sz="2900" b="1" dirty="0" smtClean="0"/>
              <a:t>Anlagen</a:t>
            </a:r>
            <a:r>
              <a:rPr lang="de-DE" sz="2900" dirty="0" smtClean="0"/>
              <a:t>: Generische Beispiele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E" dirty="0"/>
              <a:t>	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7213" y="69850"/>
            <a:ext cx="7043737" cy="106997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E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de-DE" sz="9800" b="1" dirty="0" smtClean="0">
                <a:solidFill>
                  <a:srgbClr val="0000FF"/>
                </a:solidFill>
              </a:rPr>
              <a:t>Inhaltsverzeichnis - Leitlinien  </a:t>
            </a:r>
            <a:r>
              <a:rPr lang="de-DE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de-D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264EDF-29EC-44CC-A3D1-AA3A877B269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3821113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18440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700" y="3675063"/>
            <a:ext cx="36449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eaLnBrk="1" hangingPunct="1"/>
            <a:r>
              <a:rPr lang="nl-NL" altLang="nl-NL" b="1" dirty="0" smtClean="0">
                <a:solidFill>
                  <a:srgbClr val="0000FF"/>
                </a:solidFill>
              </a:rPr>
              <a:t>Terminologie</a:t>
            </a:r>
          </a:p>
        </p:txBody>
      </p:sp>
      <p:sp>
        <p:nvSpPr>
          <p:cNvPr id="19459" name="Tijdelijke aanduiding voor inhoud 3"/>
          <p:cNvSpPr>
            <a:spLocks noGrp="1"/>
          </p:cNvSpPr>
          <p:nvPr>
            <p:ph idx="1"/>
          </p:nvPr>
        </p:nvSpPr>
        <p:spPr>
          <a:xfrm>
            <a:off x="877410" y="1296193"/>
            <a:ext cx="10515600" cy="53514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altLang="en-US" sz="1800" b="1" dirty="0" smtClean="0"/>
              <a:t>Kriterienbezogenheit: </a:t>
            </a:r>
            <a:br>
              <a:rPr lang="de-DE" altLang="en-US" sz="1800" b="1" dirty="0" smtClean="0"/>
            </a:br>
            <a:r>
              <a:rPr lang="de-DE" altLang="en-US" sz="1800" dirty="0" smtClean="0"/>
              <a:t>Bei der kriterienbezogenen Beurteilung wird gemessen, in welchem Grad die in dem jeweiligen Lehrplan festgelegten Lernziele erreicht wurden. </a:t>
            </a:r>
            <a:endParaRPr lang="de-DE" altLang="en-US" sz="1800" b="1" dirty="0" smtClean="0"/>
          </a:p>
          <a:p>
            <a:pPr eaLnBrk="1" hangingPunct="1"/>
            <a:r>
              <a:rPr lang="de-DE" altLang="en-US" sz="1800" b="1" dirty="0" smtClean="0"/>
              <a:t>Benotungsskala: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Eine progressive Reihe von Noten zwischen der niedrigsten und der höchsten erreichbaren Note. </a:t>
            </a:r>
          </a:p>
          <a:p>
            <a:pPr eaLnBrk="1" hangingPunct="1"/>
            <a:r>
              <a:rPr lang="de-DE" altLang="en-US" sz="1800" b="1" dirty="0" smtClean="0"/>
              <a:t>Bewertungsanleitung: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Eine Zusammenstellung von Anweisungen (z.B. Bewertungsraster, mögliche Antworten, Erwartungshorizont usw.) zu der Art und Weise, wie die Leistungen entsprechend den in einer Leistungsüberprüfung gegebenen Aufgaben zu bewerten und/oder zu korrigieren sind. </a:t>
            </a:r>
          </a:p>
          <a:p>
            <a:r>
              <a:rPr lang="de-DE" altLang="en-US" sz="1800" b="1" dirty="0" smtClean="0"/>
              <a:t>Normbezogenheit: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Bei der normenbezogenen Beurteilung werden die Schüler untereinander verglichen und in eine Rangfolge gebracht. </a:t>
            </a:r>
          </a:p>
          <a:p>
            <a:pPr eaLnBrk="1" hangingPunct="1"/>
            <a:r>
              <a:rPr lang="de-DE" altLang="en-US" sz="1800" b="1" dirty="0" smtClean="0"/>
              <a:t>Produktion:</a:t>
            </a:r>
            <a:br>
              <a:rPr lang="de-DE" altLang="en-US" sz="1800" b="1" dirty="0" smtClean="0"/>
            </a:br>
            <a:r>
              <a:rPr lang="de-DE" altLang="en-US" sz="1800" dirty="0" smtClean="0"/>
              <a:t>Aufgabentypus, der von den Schülern und Schülerinnen eine Beantwortung auf der Grundlage von eigenständiger Erarbeitung und/oder Reflexion oder auch die Übertragung und/oder die Anwendung von fachspezifischen Wissen erfordert.</a:t>
            </a:r>
          </a:p>
          <a:p>
            <a:pPr eaLnBrk="1" hangingPunct="1"/>
            <a:r>
              <a:rPr lang="de-DE" altLang="en-US" sz="1800" b="1" dirty="0" smtClean="0"/>
              <a:t>Reproduktion: </a:t>
            </a:r>
            <a:br>
              <a:rPr lang="de-DE" altLang="en-US" sz="1800" b="1" dirty="0" smtClean="0"/>
            </a:br>
            <a:r>
              <a:rPr lang="de-DE" altLang="en-US" sz="1800" dirty="0" smtClean="0"/>
              <a:t>Aufgabentypus, der von den Schülerinnen und Schülern bei der Beantwortung lediglich die Wiedergabe und/oder Wiederverwendung von fachspezifischem und bereits erworbenem Wissen erfordert.</a:t>
            </a:r>
          </a:p>
          <a:p>
            <a:pPr eaLnBrk="1" hangingPunct="1"/>
            <a:endParaRPr lang="nl-NL" altLang="en-US" dirty="0" smtClean="0"/>
          </a:p>
        </p:txBody>
      </p:sp>
      <p:sp>
        <p:nvSpPr>
          <p:cNvPr id="19460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2CCE37-4D14-4271-A473-E022F680251E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0175" y="37846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B13707-AC4B-44C4-8721-1CC764BAA3D5}" type="slidenum">
              <a:rPr lang="en-US" altLang="en-US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dirty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20483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30163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2252636"/>
              </p:ext>
            </p:extLst>
          </p:nvPr>
        </p:nvGraphicFramePr>
        <p:xfrm>
          <a:off x="1264019" y="877975"/>
          <a:ext cx="8962655" cy="587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5" name="Title 1"/>
          <p:cNvSpPr txBox="1">
            <a:spLocks/>
          </p:cNvSpPr>
          <p:nvPr/>
        </p:nvSpPr>
        <p:spPr bwMode="auto">
          <a:xfrm>
            <a:off x="655638" y="207963"/>
            <a:ext cx="10088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b-LU" altLang="nl-NL" sz="44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Lehren, lernen und bewerten</a:t>
            </a:r>
            <a:endParaRPr lang="en-US" altLang="nl-NL" sz="44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0175" y="3924300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92482" y="3205798"/>
            <a:ext cx="407035" cy="446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396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3"/>
          <p:cNvSpPr>
            <a:spLocks noGrp="1"/>
          </p:cNvSpPr>
          <p:nvPr>
            <p:ph type="title"/>
          </p:nvPr>
        </p:nvSpPr>
        <p:spPr>
          <a:xfrm>
            <a:off x="1054100" y="68263"/>
            <a:ext cx="8928100" cy="1325562"/>
          </a:xfrm>
        </p:spPr>
        <p:txBody>
          <a:bodyPr/>
          <a:lstStyle/>
          <a:p>
            <a:pPr eaLnBrk="1" hangingPunct="1"/>
            <a:r>
              <a:rPr lang="de-DE" altLang="nl-NL" b="1" dirty="0" smtClean="0">
                <a:solidFill>
                  <a:srgbClr val="0000FF"/>
                </a:solidFill>
              </a:rPr>
              <a:t>Programm</a:t>
            </a:r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B038CC-CE44-4729-A1D7-98F75DC17BA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Rechthoek 1">
            <a:extLst/>
          </p:cNvPr>
          <p:cNvSpPr/>
          <p:nvPr/>
        </p:nvSpPr>
        <p:spPr>
          <a:xfrm>
            <a:off x="1054100" y="1673225"/>
            <a:ext cx="9832975" cy="50488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10:00 – 10:15	Begrüßung und Einführung: Zweck des Trainingtages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10:15 – 11:00	Übersicht zu den wichtigsten Konzepten		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Beurteilungsskala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Kompetenzen, Fachspezifische Lernziele, Leistungsdeskriptoren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Testdesign (Schlüsselfragen)</a:t>
            </a:r>
          </a:p>
          <a:p>
            <a:pPr marL="2171700" lvl="4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Bewertungsplan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11:00 – 11:30	Punkte, die der Klärung bedürfen</a:t>
            </a:r>
          </a:p>
          <a:p>
            <a:pPr marL="895350" indent="-895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11:30 – 12:45	Analyse eines harmonisierten S5-Beispiels </a:t>
            </a:r>
          </a:p>
          <a:p>
            <a:pPr marL="895350" indent="-895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12:45 – 14:00	Mittagessen</a:t>
            </a:r>
          </a:p>
          <a:p>
            <a:pPr marL="895350" indent="-895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14:00 – 15:00	Unterstützung der Harmonisierung auf Schulebene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15:00 – 16:00	Follow-up: Training von Kollegen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>
              <a:latin typeface="+mn-lt"/>
              <a:cs typeface="+mn-cs"/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09538" y="-7938"/>
            <a:ext cx="198437" cy="685800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09538" y="-7938"/>
            <a:ext cx="198437" cy="358776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1458913"/>
            <a:ext cx="10790238" cy="4981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nl-NL" b="1" dirty="0" smtClean="0"/>
              <a:t>Was möchte ich beurteilen? </a:t>
            </a:r>
            <a:br>
              <a:rPr lang="de-DE" altLang="nl-NL" b="1" dirty="0" smtClean="0"/>
            </a:br>
            <a:r>
              <a:rPr lang="de-DE" altLang="nl-NL" b="1" dirty="0" smtClean="0"/>
              <a:t>(und aus welchem Grund?)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nl-NL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nl-NL" b="1" dirty="0" smtClean="0"/>
              <a:t>Wie werde ich beurteilen?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nl-NL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nl-NL" b="1" dirty="0" smtClean="0"/>
              <a:t>Wie wird mein Test aussehen?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nl-NL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nl-NL" b="1" dirty="0" smtClean="0"/>
              <a:t>Wie werde ich die Schülerleistung evaluieren?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nl-NL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nl-NL" b="1" dirty="0" smtClean="0"/>
              <a:t>Wie werde ich über eine Leistung/die Gesamtleistung berichten?</a:t>
            </a:r>
            <a:endParaRPr lang="de-DE" altLang="nl-NL" b="1" dirty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01B6D5-174C-484F-9033-1DEEA90A8D31}" type="slidenum">
              <a:rPr lang="en-US" altLang="en-US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dirty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21508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8738"/>
            <a:ext cx="190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868363" y="217488"/>
            <a:ext cx="87487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b-LU" altLang="nl-NL" sz="4400" b="1" dirty="0">
                <a:solidFill>
                  <a:srgbClr val="0000FF"/>
                </a:solidFill>
                <a:latin typeface="Calibri Light" panose="020F0302020204030204" pitchFamily="34" charset="0"/>
              </a:rPr>
              <a:t>Schlüsselfragen - </a:t>
            </a:r>
            <a:r>
              <a:rPr lang="lb-LU" altLang="nl-NL" sz="44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Beurteilung</a:t>
            </a:r>
            <a:endParaRPr lang="en-US" altLang="nl-NL" sz="44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hthoek 9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hthoek 10">
            <a:extLst/>
          </p:cNvPr>
          <p:cNvSpPr/>
          <p:nvPr/>
        </p:nvSpPr>
        <p:spPr>
          <a:xfrm>
            <a:off x="131763" y="418941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44450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CB306C-77F5-4FF0-BB6C-4372B4A8CDB9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2532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88"/>
            <a:ext cx="6877050" cy="69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Rechthoek 11">
            <a:extLst/>
          </p:cNvPr>
          <p:cNvSpPr/>
          <p:nvPr/>
        </p:nvSpPr>
        <p:spPr>
          <a:xfrm>
            <a:off x="131763" y="4694238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85038" y="1524000"/>
            <a:ext cx="4483100" cy="362743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E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>					</a:t>
            </a:r>
            <a:r>
              <a:rPr lang="en-IE" sz="5900" b="1" dirty="0">
                <a:solidFill>
                  <a:srgbClr val="0000FF"/>
                </a:solidFill>
              </a:rPr>
              <a:t>Test Design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IE" sz="5900" b="1" dirty="0">
                <a:solidFill>
                  <a:srgbClr val="0000FF"/>
                </a:solidFill>
              </a:rPr>
              <a:t> or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IE" sz="5900" b="1" dirty="0">
                <a:solidFill>
                  <a:srgbClr val="0000FF"/>
                </a:solidFill>
              </a:rPr>
              <a:t> Test Matrix  </a:t>
            </a:r>
            <a:br>
              <a:rPr lang="en-IE" sz="5900" b="1" dirty="0">
                <a:solidFill>
                  <a:srgbClr val="0000FF"/>
                </a:solidFill>
              </a:rPr>
            </a:br>
            <a:endParaRPr lang="en-IE" sz="5900" b="1" dirty="0">
              <a:solidFill>
                <a:srgbClr val="0000FF"/>
              </a:solidFill>
            </a:endParaRPr>
          </a:p>
        </p:txBody>
      </p:sp>
      <p:sp>
        <p:nvSpPr>
          <p:cNvPr id="22536" name="Tekstvak 4"/>
          <p:cNvSpPr txBox="1">
            <a:spLocks noChangeArrowheads="1"/>
          </p:cNvSpPr>
          <p:nvPr/>
        </p:nvSpPr>
        <p:spPr bwMode="auto">
          <a:xfrm>
            <a:off x="8763000" y="4551363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200"/>
              <a:t>Example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 txBox="1">
            <a:spLocks/>
          </p:cNvSpPr>
          <p:nvPr/>
        </p:nvSpPr>
        <p:spPr bwMode="auto">
          <a:xfrm>
            <a:off x="2416175" y="31750"/>
            <a:ext cx="627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200" b="1">
                <a:solidFill>
                  <a:srgbClr val="0000FF"/>
                </a:solidFill>
                <a:latin typeface="Calibri Light" panose="020F0302020204030204" pitchFamily="34" charset="0"/>
              </a:rPr>
              <a:t>Example 1 Marking Scheme / rubric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9125" y="581025"/>
          <a:ext cx="10439401" cy="618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1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9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6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6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16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239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Aspects for judgement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points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 point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6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Plan for Investigation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thorough.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lacking a few details. 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just acceptable.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missing major details.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plan is incomplete and limited.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60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Use of Materials 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Manages all materials responsibly. 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Uses the materials responsibly most of the time.</a:t>
                      </a:r>
                      <a:endParaRPr lang="nl-NL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the materials is just acceptable.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Mishandles some of the materials.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not use materials properly.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285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Collection of Data 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Thorough collection, according to standards for research 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Most of the data are available and collected according to standards for research.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Some of the data are available; research standards are not fully met.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Major portions of the data are missing; research standards are only partially met.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data collection consists of a few points; research standards are not met.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09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Analysis of Data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Excellent analysis; standards of subject and of statistics are met in a professional way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Good analysis; standards of subject and statistics are mainly met.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Satisfactory analysis; standards of subject and statistics are met, but can be improved.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Sufficient analysis, but significant parts are missing; standards of subject and statistics are sufficiently met but deserve improvement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Poor analysis, standards of subject and statistics are hardly met and need improvement.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74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Reporting of Results</a:t>
                      </a:r>
                      <a:endParaRPr lang="nl-NL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Communicates highly logically and concisely about hypotheses, investigation and results. Demonstrates excellent presentation skills.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Communicates clearly using scientific vocabulary correctly. Demonstrates good presentation skills. </a:t>
                      </a:r>
                      <a:endParaRPr lang="nl-NL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Uses basic scientific vocabulary. Descriptions show satisfactory structure and clarity, but this can be improved. Demonstrates satisfactory presentation skills.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Uses basic scientific vocabulary. Descriptions lack structure and/or clarity; this deserves improvement. Demonstrates sufficient presentation skills, but skills deserve improvement. 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Poor communication. Presentation skills need improvement.</a:t>
                      </a:r>
                      <a:endParaRPr lang="nl-NL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3606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63500"/>
            <a:ext cx="1584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314545-F416-4919-BA1C-336A4B4299A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4792663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FEAC3E-95C6-4D7C-89E8-1F1BD20D7C60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4579" name="Titel 1"/>
          <p:cNvSpPr txBox="1">
            <a:spLocks/>
          </p:cNvSpPr>
          <p:nvPr/>
        </p:nvSpPr>
        <p:spPr bwMode="auto">
          <a:xfrm>
            <a:off x="2416175" y="31750"/>
            <a:ext cx="6278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3200" b="1">
                <a:solidFill>
                  <a:srgbClr val="0000FF"/>
                </a:solidFill>
                <a:latin typeface="Calibri Light" panose="020F0302020204030204" pitchFamily="34" charset="0"/>
              </a:rPr>
              <a:t>Example 2 Marking Scheme / rubric</a:t>
            </a:r>
          </a:p>
        </p:txBody>
      </p:sp>
      <p:pic>
        <p:nvPicPr>
          <p:cNvPr id="24580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1475" y="63500"/>
            <a:ext cx="1584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100" y="625475"/>
            <a:ext cx="77851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/>
          </p:cNvPr>
          <p:cNvSpPr/>
          <p:nvPr/>
        </p:nvSpPr>
        <p:spPr>
          <a:xfrm>
            <a:off x="131763" y="4968875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2"/>
          <p:cNvSpPr>
            <a:spLocks noGrp="1"/>
          </p:cNvSpPr>
          <p:nvPr>
            <p:ph type="title"/>
          </p:nvPr>
        </p:nvSpPr>
        <p:spPr>
          <a:xfrm>
            <a:off x="560439" y="365125"/>
            <a:ext cx="10793361" cy="1325563"/>
          </a:xfrm>
        </p:spPr>
        <p:txBody>
          <a:bodyPr/>
          <a:lstStyle/>
          <a:p>
            <a:pPr eaLnBrk="1" hangingPunct="1"/>
            <a:r>
              <a:rPr lang="nl-NL" altLang="nl-NL" sz="4000" b="1" dirty="0">
                <a:solidFill>
                  <a:srgbClr val="0000FF"/>
                </a:solidFill>
              </a:rPr>
              <a:t>Schwelle: </a:t>
            </a:r>
            <a:r>
              <a:rPr lang="nl-NL" altLang="nl-NL" sz="4000" b="1" dirty="0" smtClean="0">
                <a:solidFill>
                  <a:srgbClr val="0000FF"/>
                </a:solidFill>
              </a:rPr>
              <a:t>Bestehen oder Nichtbestehen</a:t>
            </a:r>
            <a:endParaRPr lang="nl-NL" altLang="nl-NL" b="1" dirty="0" smtClean="0">
              <a:solidFill>
                <a:srgbClr val="0000FF"/>
              </a:solidFill>
            </a:endParaRPr>
          </a:p>
        </p:txBody>
      </p:sp>
      <p:pic>
        <p:nvPicPr>
          <p:cNvPr id="25603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875" y="-6350"/>
            <a:ext cx="34131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825625"/>
            <a:ext cx="10828338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nl-NL" sz="3200" dirty="0"/>
              <a:t>Wie erstelle ich </a:t>
            </a:r>
            <a:r>
              <a:rPr lang="de-DE" altLang="nl-NL" sz="3200" dirty="0" smtClean="0"/>
              <a:t>einen </a:t>
            </a:r>
            <a:r>
              <a:rPr lang="de-DE" altLang="nl-NL" sz="3200" dirty="0"/>
              <a:t>Schwellenwert?</a:t>
            </a:r>
          </a:p>
          <a:p>
            <a:pPr marL="0" indent="0" eaLnBrk="1" hangingPunct="1">
              <a:buNone/>
            </a:pPr>
            <a:endParaRPr lang="de-DE" altLang="nl-NL" sz="3200" dirty="0"/>
          </a:p>
          <a:p>
            <a:pPr marL="0" indent="0" eaLnBrk="1" hangingPunct="1">
              <a:buNone/>
            </a:pPr>
            <a:r>
              <a:rPr lang="de-DE" altLang="nl-NL" sz="3200" dirty="0" smtClean="0"/>
              <a:t>Leistungsdeskriptoren </a:t>
            </a:r>
            <a:r>
              <a:rPr lang="de-DE" altLang="nl-NL" sz="3200" dirty="0"/>
              <a:t>sind die Grundlage für</a:t>
            </a:r>
          </a:p>
          <a:p>
            <a:pPr marL="0" indent="0" eaLnBrk="1" hangingPunct="1">
              <a:buNone/>
            </a:pPr>
            <a:r>
              <a:rPr lang="de-DE" altLang="nl-NL" sz="3200" dirty="0"/>
              <a:t>d</a:t>
            </a:r>
            <a:r>
              <a:rPr lang="de-DE" altLang="nl-NL" sz="3200" dirty="0" smtClean="0"/>
              <a:t>as Ermitteln </a:t>
            </a:r>
            <a:r>
              <a:rPr lang="de-DE" altLang="nl-NL" sz="3200" dirty="0"/>
              <a:t>der </a:t>
            </a:r>
            <a:r>
              <a:rPr lang="de-DE" altLang="nl-NL" sz="3200" dirty="0" smtClean="0"/>
              <a:t>Schwelle zwischen Bestehen </a:t>
            </a:r>
          </a:p>
          <a:p>
            <a:pPr marL="0" indent="0" eaLnBrk="1" hangingPunct="1">
              <a:buNone/>
            </a:pPr>
            <a:r>
              <a:rPr lang="de-DE" altLang="nl-NL" sz="3200" dirty="0" smtClean="0"/>
              <a:t>und Nichtbestehen!</a:t>
            </a:r>
            <a:endParaRPr lang="de-DE" altLang="nl-NL" sz="3200" dirty="0"/>
          </a:p>
          <a:p>
            <a:pPr marL="0" indent="0" eaLnBrk="1" hangingPunct="1">
              <a:buNone/>
            </a:pPr>
            <a:endParaRPr lang="de-DE" altLang="nl-NL" sz="3200" dirty="0"/>
          </a:p>
          <a:p>
            <a:pPr marL="0" indent="0" eaLnBrk="1" hangingPunct="1">
              <a:buNone/>
            </a:pPr>
            <a:r>
              <a:rPr lang="de-DE" altLang="nl-NL" sz="3000" dirty="0"/>
              <a:t>(Beachten Sie: Dies muss nicht </a:t>
            </a:r>
            <a:r>
              <a:rPr lang="de-DE" altLang="nl-NL" sz="3000" dirty="0" smtClean="0"/>
              <a:t>mit 50</a:t>
            </a:r>
            <a:r>
              <a:rPr lang="de-DE" altLang="nl-NL" sz="3000" dirty="0"/>
              <a:t>% </a:t>
            </a:r>
            <a:r>
              <a:rPr lang="de-DE" altLang="nl-NL" sz="3000" dirty="0" smtClean="0"/>
              <a:t>der Gesamtpunktzahl gleichzusetzen sein</a:t>
            </a:r>
            <a:r>
              <a:rPr lang="nl-NL" altLang="nl-NL" sz="3000" dirty="0" smtClean="0"/>
              <a:t>)</a:t>
            </a:r>
          </a:p>
        </p:txBody>
      </p:sp>
      <p:sp>
        <p:nvSpPr>
          <p:cNvPr id="25605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2F6489-A658-4B25-8202-A60169CC4F5E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27000" y="-6350"/>
            <a:ext cx="217488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27000" y="514191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-5010150" y="2049463"/>
          <a:ext cx="19496088" cy="4119562"/>
        </p:xfrm>
        <a:graphic>
          <a:graphicData uri="http://schemas.openxmlformats.org/presentationml/2006/ole">
            <p:oleObj spid="_x0000_s26665" name="Document" r:id="rId3" imgW="9157110" imgH="1935903" progId="Word.Document.12">
              <p:embed/>
            </p:oleObj>
          </a:graphicData>
        </a:graphic>
      </p:graphicFrame>
      <p:sp>
        <p:nvSpPr>
          <p:cNvPr id="26627" name="Titel 1"/>
          <p:cNvSpPr txBox="1">
            <a:spLocks/>
          </p:cNvSpPr>
          <p:nvPr/>
        </p:nvSpPr>
        <p:spPr bwMode="auto">
          <a:xfrm>
            <a:off x="693738" y="1397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Example translation of test points into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grades and/or marks</a:t>
            </a:r>
          </a:p>
        </p:txBody>
      </p:sp>
      <p:pic>
        <p:nvPicPr>
          <p:cNvPr id="26628" name="Picture 2" descr="Schola Europae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50" y="349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680ABE-0158-48C8-BF13-D6D3B70B821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5368925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920750" y="16652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6,0</a:t>
            </a:r>
            <a:endParaRPr lang="en-US" altLang="nl-NL" sz="1800" dirty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920750" y="276860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5,0</a:t>
            </a:r>
            <a:endParaRPr lang="en-US" altLang="nl-NL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762375" y="1773238"/>
            <a:ext cx="21347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b-LU" dirty="0"/>
              <a:t>A</a:t>
            </a:r>
            <a:r>
              <a:rPr lang="lb-LU" dirty="0" smtClean="0"/>
              <a:t>.D</a:t>
            </a:r>
            <a:r>
              <a:rPr lang="lb-LU" dirty="0"/>
              <a:t>. – </a:t>
            </a:r>
            <a:r>
              <a:rPr lang="lb-LU" dirty="0" smtClean="0"/>
              <a:t>“</a:t>
            </a:r>
            <a:r>
              <a:rPr lang="de-DE" dirty="0" smtClean="0"/>
              <a:t>Ausreichend</a:t>
            </a:r>
            <a:r>
              <a:rPr lang="lb-LU" dirty="0" smtClean="0"/>
              <a:t>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39875" y="1868488"/>
            <a:ext cx="16700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14475" y="2068513"/>
            <a:ext cx="1695450" cy="9461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3228975" y="3038475"/>
            <a:ext cx="1390650" cy="2428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65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43213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920750" y="4152900"/>
            <a:ext cx="3656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1800" dirty="0"/>
              <a:t>Student, der eine … erreichen </a:t>
            </a:r>
            <a:r>
              <a:rPr lang="de-DE" altLang="nl-NL" sz="1800" dirty="0" smtClean="0"/>
              <a:t>möchte</a:t>
            </a:r>
            <a:endParaRPr lang="lb-LU" altLang="nl-NL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lb-LU" altLang="nl-NL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nl-NL" sz="1800" dirty="0"/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920750" y="4948238"/>
            <a:ext cx="54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6,0</a:t>
            </a:r>
            <a:endParaRPr lang="en-US" altLang="nl-NL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62088" y="5113338"/>
            <a:ext cx="16700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3222625" y="4948238"/>
            <a:ext cx="48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/>
              <a:t>6,0</a:t>
            </a:r>
            <a:endParaRPr lang="en-US" altLang="nl-NL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27450" y="5162550"/>
            <a:ext cx="1671638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8163" y="4400550"/>
            <a:ext cx="16282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b-LU" dirty="0" smtClean="0"/>
              <a:t>“</a:t>
            </a:r>
            <a:r>
              <a:rPr lang="de-DE" dirty="0" smtClean="0"/>
              <a:t>Befriedigend</a:t>
            </a:r>
            <a:r>
              <a:rPr lang="lb-LU" dirty="0" smtClean="0"/>
              <a:t>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62" y="4929188"/>
            <a:ext cx="16282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“Ausreichend </a:t>
            </a:r>
            <a:r>
              <a:rPr lang="lb-LU" dirty="0" smtClean="0"/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670300" y="4611688"/>
            <a:ext cx="1670050" cy="5207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rved Up Arrow 23"/>
          <p:cNvSpPr/>
          <p:nvPr/>
        </p:nvSpPr>
        <p:spPr>
          <a:xfrm>
            <a:off x="8621486" y="4926563"/>
            <a:ext cx="1427583" cy="706780"/>
          </a:xfrm>
          <a:prstGeom prst="curvedUp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316788" y="4475163"/>
            <a:ext cx="169862" cy="74453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15225" y="4662488"/>
            <a:ext cx="571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b-LU" dirty="0">
                <a:solidFill>
                  <a:schemeClr val="accent6"/>
                </a:solidFill>
                <a:latin typeface="+mn-lt"/>
                <a:cs typeface="+mn-cs"/>
              </a:rPr>
              <a:t>A.D.</a:t>
            </a:r>
            <a:endParaRPr lang="en-US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8525" y="276225"/>
            <a:ext cx="87645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lb-L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Absenkung der </a:t>
            </a:r>
            <a:r>
              <a:rPr lang="lb-LU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Standards?</a:t>
            </a:r>
            <a:endParaRPr lang="en-US" sz="4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B7352B-BD74-4E11-9EDF-3949688AEDB4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9" name="Rechthoek 28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0" name="Rechthoek 29">
            <a:extLst/>
          </p:cNvPr>
          <p:cNvSpPr/>
          <p:nvPr/>
        </p:nvSpPr>
        <p:spPr>
          <a:xfrm>
            <a:off x="131763" y="5657850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27672" name="Tekstvak 6"/>
          <p:cNvSpPr txBox="1">
            <a:spLocks noChangeArrowheads="1"/>
          </p:cNvSpPr>
          <p:nvPr/>
        </p:nvSpPr>
        <p:spPr bwMode="auto">
          <a:xfrm>
            <a:off x="1158875" y="6003925"/>
            <a:ext cx="10179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nl-NL" sz="3200" b="1" dirty="0" smtClean="0"/>
              <a:t>DER EINSATZ VON LEISTUNGSDESKRIPTOREN </a:t>
            </a:r>
            <a:r>
              <a:rPr lang="de-DE" altLang="nl-NL" sz="3200" b="1" dirty="0"/>
              <a:t>IST </a:t>
            </a:r>
            <a:r>
              <a:rPr lang="de-DE" altLang="nl-NL" sz="3200" b="1" dirty="0" smtClean="0"/>
              <a:t>WICHTIG</a:t>
            </a:r>
            <a:r>
              <a:rPr lang="nl-NL" altLang="nl-NL" sz="3200" b="1" dirty="0" smtClean="0"/>
              <a:t>!</a:t>
            </a:r>
            <a:endParaRPr lang="nl-NL" altLang="nl-NL" sz="3200" b="1" dirty="0"/>
          </a:p>
        </p:txBody>
      </p:sp>
      <p:pic>
        <p:nvPicPr>
          <p:cNvPr id="27673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8575"/>
            <a:ext cx="52974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0400"/>
            <a:ext cx="9263063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Schola Europaea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7143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el 1"/>
          <p:cNvSpPr txBox="1">
            <a:spLocks/>
          </p:cNvSpPr>
          <p:nvPr/>
        </p:nvSpPr>
        <p:spPr bwMode="auto">
          <a:xfrm>
            <a:off x="773113" y="88900"/>
            <a:ext cx="9513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  <a:latin typeface="Calibri Light" panose="020F0302020204030204" pitchFamily="34" charset="0"/>
              </a:rPr>
              <a:t>Final grades/marks – Assessment plan</a:t>
            </a:r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0C6A63-CA0D-48B8-A29C-160AC5867937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1763" y="6062663"/>
            <a:ext cx="212725" cy="376237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2"/>
          <p:cNvSpPr>
            <a:spLocks noGrp="1"/>
          </p:cNvSpPr>
          <p:nvPr>
            <p:ph type="title"/>
          </p:nvPr>
        </p:nvSpPr>
        <p:spPr>
          <a:xfrm>
            <a:off x="838200" y="269875"/>
            <a:ext cx="10515600" cy="822325"/>
          </a:xfrm>
        </p:spPr>
        <p:txBody>
          <a:bodyPr/>
          <a:lstStyle/>
          <a:p>
            <a:pPr eaLnBrk="1" hangingPunct="1"/>
            <a:r>
              <a:rPr lang="nl-NL" altLang="nl-NL" b="1" dirty="0" smtClean="0">
                <a:solidFill>
                  <a:srgbClr val="0000FF"/>
                </a:solidFill>
              </a:rPr>
              <a:t>Wichtige Dokumente</a:t>
            </a:r>
          </a:p>
        </p:txBody>
      </p:sp>
      <p:sp>
        <p:nvSpPr>
          <p:cNvPr id="2969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nl-NL" b="1" i="1" dirty="0"/>
              <a:t>Benotungssystem der Europäischen Schulen: Leitlinien </a:t>
            </a:r>
            <a:r>
              <a:rPr lang="de-DE" altLang="nl-NL" b="1" i="1" dirty="0" smtClean="0"/>
              <a:t>zur Anwendung</a:t>
            </a:r>
            <a:r>
              <a:rPr lang="en-GB" altLang="nl-NL" dirty="0" smtClean="0"/>
              <a:t> </a:t>
            </a:r>
            <a:br>
              <a:rPr lang="en-GB" altLang="nl-NL" dirty="0" smtClean="0"/>
            </a:br>
            <a:r>
              <a:rPr lang="en-GB" altLang="nl-NL" dirty="0" smtClean="0"/>
              <a:t>(2017-05-D-29-en/fr/de-5)</a:t>
            </a:r>
            <a:endParaRPr lang="nl-NL" altLang="nl-NL" dirty="0" smtClean="0"/>
          </a:p>
          <a:p>
            <a:pPr eaLnBrk="1" hangingPunct="1"/>
            <a:r>
              <a:rPr lang="de-DE" altLang="nl-NL" b="1" i="1" dirty="0"/>
              <a:t>Harmonisierte Benotung am Ende der 5. Klasse und die schriftlichen Prüfungen, die B-Noten in der 5. Klasse </a:t>
            </a:r>
            <a:r>
              <a:rPr lang="de-DE" altLang="nl-NL" b="1" i="1" dirty="0" smtClean="0"/>
              <a:t>bewirken</a:t>
            </a:r>
            <a:r>
              <a:rPr lang="en-GB" altLang="nl-NL" dirty="0" smtClean="0"/>
              <a:t> </a:t>
            </a:r>
            <a:br>
              <a:rPr lang="en-GB" altLang="nl-NL" dirty="0" smtClean="0"/>
            </a:br>
            <a:r>
              <a:rPr lang="en-GB" altLang="nl-NL" dirty="0" smtClean="0"/>
              <a:t>(2018-01-D-19-de-1)</a:t>
            </a:r>
          </a:p>
          <a:p>
            <a:pPr eaLnBrk="1" hangingPunct="1"/>
            <a:r>
              <a:rPr lang="de-DE" altLang="nl-NL" b="1" i="1" dirty="0" smtClean="0"/>
              <a:t>Allgemeinen Schulordnung</a:t>
            </a:r>
            <a:r>
              <a:rPr lang="en-IE" altLang="nl-NL" b="1" i="1" dirty="0" smtClean="0"/>
              <a:t/>
            </a:r>
            <a:br>
              <a:rPr lang="en-IE" altLang="nl-NL" b="1" i="1" dirty="0" smtClean="0"/>
            </a:br>
            <a:r>
              <a:rPr lang="en-IE" altLang="nl-NL" dirty="0" smtClean="0"/>
              <a:t>(2017-01-D-13-de-7)</a:t>
            </a:r>
            <a:endParaRPr lang="nl-NL" altLang="nl-NL" dirty="0" smtClean="0"/>
          </a:p>
          <a:p>
            <a:pPr eaLnBrk="1" hangingPunct="1"/>
            <a:endParaRPr lang="nl-NL" altLang="nl-NL" dirty="0" smtClean="0"/>
          </a:p>
        </p:txBody>
      </p:sp>
      <p:sp>
        <p:nvSpPr>
          <p:cNvPr id="29700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EACED0-9A5F-48E4-96F6-43AD9D66E91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/>
          </p:cNvPr>
          <p:cNvSpPr/>
          <p:nvPr/>
        </p:nvSpPr>
        <p:spPr>
          <a:xfrm>
            <a:off x="131763" y="6483350"/>
            <a:ext cx="212725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29703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667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39511" y="48939"/>
            <a:ext cx="4152489" cy="402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DDB27B6-C3FF-4370-A8A0-FE83303FDB1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0725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919537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49463"/>
            <a:ext cx="36766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/>
          </p:cNvPr>
          <p:cNvSpPr/>
          <p:nvPr/>
        </p:nvSpPr>
        <p:spPr>
          <a:xfrm rot="1816089">
            <a:off x="1953467" y="2001691"/>
            <a:ext cx="8412480" cy="1737855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Points for clarification?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39688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 3"/>
          <p:cNvSpPr>
            <a:spLocks noGrp="1"/>
          </p:cNvSpPr>
          <p:nvPr>
            <p:ph type="title"/>
          </p:nvPr>
        </p:nvSpPr>
        <p:spPr>
          <a:xfrm>
            <a:off x="1054100" y="68263"/>
            <a:ext cx="8928100" cy="1325562"/>
          </a:xfrm>
        </p:spPr>
        <p:txBody>
          <a:bodyPr/>
          <a:lstStyle/>
          <a:p>
            <a:pPr eaLnBrk="1" hangingPunct="1"/>
            <a:r>
              <a:rPr lang="nl-NL" altLang="nl-NL" b="1" i="1" dirty="0" smtClean="0">
                <a:solidFill>
                  <a:srgbClr val="0000FF"/>
                </a:solidFill>
              </a:rPr>
              <a:t> </a:t>
            </a:r>
            <a:r>
              <a:rPr lang="nl-NL" altLang="nl-NL" b="1" dirty="0" smtClean="0">
                <a:solidFill>
                  <a:srgbClr val="0000FF"/>
                </a:solidFill>
              </a:rPr>
              <a:t>Tagesziel</a:t>
            </a: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035C6F-990A-4E31-8067-5A4A8148A93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Rechthoek 1">
            <a:extLst/>
          </p:cNvPr>
          <p:cNvSpPr/>
          <p:nvPr/>
        </p:nvSpPr>
        <p:spPr>
          <a:xfrm>
            <a:off x="1054100" y="1563653"/>
            <a:ext cx="10299700" cy="562269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Am Ende des </a:t>
            </a: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Tages, </a:t>
            </a:r>
            <a:r>
              <a:rPr lang="fr-FR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  <a:endParaRPr lang="fr-F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eine klare Vorstellung von den Schlüsselkonzepten haben, die dem neuen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Benotungssystem 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zugrunde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liegen</a:t>
            </a:r>
            <a:endParaRPr lang="fr-F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Schlüsselfragen für das Testdesign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anwenden können</a:t>
            </a:r>
            <a:endParaRPr lang="fr-F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fr-FR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wissen</a:t>
            </a: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wie 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Sie Kollegen an Ihrer Schule in einem bestimmten Inhaltsbereich unterstützen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können</a:t>
            </a:r>
            <a:endParaRPr lang="fr-F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sich gut vorbereitet fühlen, 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um ein ähnliches Training für Ihre Kollegen in Ihrer Schule (mit) zu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organisieren</a:t>
            </a:r>
            <a:endParaRPr lang="fr-F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fr-FR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wissen</a:t>
            </a:r>
            <a:r>
              <a:rPr lang="fr-F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wo 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Sie Hilfe finden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können 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(Dokumente, Ansprechpartner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fr-F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Konzentrieren Sie sich auf S5, aber nicht </a:t>
            </a:r>
            <a:r>
              <a:rPr lang="de-D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ausschließlich.</a:t>
            </a:r>
            <a:endParaRPr lang="fr-F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200" dirty="0">
              <a:latin typeface="+mn-lt"/>
              <a:cs typeface="+mn-cs"/>
            </a:endParaRPr>
          </a:p>
        </p:txBody>
      </p:sp>
      <p:sp>
        <p:nvSpPr>
          <p:cNvPr id="5" name="Rechthoek 4">
            <a:extLst/>
          </p:cNvPr>
          <p:cNvSpPr/>
          <p:nvPr/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38113" y="381000"/>
            <a:ext cx="220662" cy="381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09B189-0E17-4F9E-91D9-DE5D5EC4C92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/>
        </p:nvSpPr>
        <p:spPr>
          <a:xfrm>
            <a:off x="0" y="2492831"/>
            <a:ext cx="12192000" cy="14465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Umsetzungsplanung</a:t>
            </a:r>
            <a:endParaRPr lang="de-DE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Rechthoek 16">
            <a:extLst/>
          </p:cNvPr>
          <p:cNvSpPr/>
          <p:nvPr/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Rechthoek 17">
            <a:extLst/>
          </p:cNvPr>
          <p:cNvSpPr/>
          <p:nvPr/>
        </p:nvSpPr>
        <p:spPr>
          <a:xfrm>
            <a:off x="138113" y="639763"/>
            <a:ext cx="220662" cy="3810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96838"/>
            <a:ext cx="10515600" cy="1325562"/>
          </a:xfrm>
        </p:spPr>
        <p:txBody>
          <a:bodyPr/>
          <a:lstStyle/>
          <a:p>
            <a:pPr marL="80963" eaLnBrk="1" hangingPunct="1"/>
            <a:r>
              <a:rPr lang="en-IE" altLang="nl-NL" b="1" dirty="0" smtClean="0">
                <a:solidFill>
                  <a:srgbClr val="0000FF"/>
                </a:solidFill>
              </a:rPr>
              <a:t>Timeline (1)</a:t>
            </a:r>
            <a:endParaRPr lang="en-US" altLang="nl-NL" b="1" dirty="0" smtClean="0">
              <a:solidFill>
                <a:srgbClr val="0000FF"/>
              </a:solidFill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2656CF-D81B-4BB3-BF41-4695CED4D846}" type="slidenum">
              <a:rPr lang="en-US" altLang="fr-FR" sz="1200">
                <a:solidFill>
                  <a:srgbClr val="B5A788"/>
                </a:solidFill>
                <a:latin typeface="Gill Sans MT" panose="020B0502020104020203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200" dirty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828800" y="2443163"/>
          <a:ext cx="7942263" cy="316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262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Step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School Year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Year Group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Step 1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2018-2019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S1-S5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Step 2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2019-2020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S6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817"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Step</a:t>
                      </a:r>
                      <a:r>
                        <a:rPr lang="en-IE" sz="1800" baseline="0" dirty="0"/>
                        <a:t> 3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2020-2021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/>
                    </a:p>
                    <a:p>
                      <a:pPr algn="ctr"/>
                      <a:r>
                        <a:rPr lang="en-IE" sz="1800" dirty="0"/>
                        <a:t>S7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170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895350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988" y="1363663"/>
            <a:ext cx="724535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e-DE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Leitlinien</a:t>
            </a:r>
            <a:r>
              <a:rPr lang="de-DE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einschließlich </a:t>
            </a:r>
            <a:r>
              <a:rPr lang="de-DE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Generische Beispiele</a:t>
            </a:r>
            <a:endParaRPr lang="de-DE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Fächerspezifische Beispiele für 2 Niveaus:</a:t>
            </a:r>
            <a:endParaRPr lang="de-D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de-DE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 Schulebene für Stufe 1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(S1-S3; </a:t>
            </a:r>
            <a:r>
              <a:rPr lang="de-DE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Erster Trainingstag</a:t>
            </a:r>
            <a:r>
              <a:rPr lang="de-DE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  <a:defRPr/>
            </a:pPr>
            <a:r>
              <a:rPr lang="de-DE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Unter der Aufsicht der Inspektoren für die S5 harmonisierten Prüfungen </a:t>
            </a:r>
            <a:r>
              <a:rPr lang="de-D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de-D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i="1" dirty="0" smtClean="0"/>
              <a:t>Zentralisierte Schulung von Lehrkräften-Ausbildern</a:t>
            </a:r>
            <a:endParaRPr lang="de-D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DE" b="1" i="1" dirty="0" smtClean="0"/>
              <a:t>Schulung auf Schulebene</a:t>
            </a:r>
            <a:r>
              <a:rPr lang="de-DE" b="1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(Getrennte Sitzungen innerhalb der Schulen; </a:t>
            </a:r>
            <a:r>
              <a:rPr lang="de-DE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Zweiter Trainingstag</a:t>
            </a:r>
            <a:r>
              <a:rPr lang="de-DE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Titel 4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pPr eaLnBrk="1" hangingPunct="1"/>
            <a:r>
              <a:rPr lang="nl-NL" altLang="nl-NL" b="1" dirty="0" smtClean="0">
                <a:solidFill>
                  <a:srgbClr val="0000FF"/>
                </a:solidFill>
              </a:rPr>
              <a:t>Chronologie / Zeitleiste (2) </a:t>
            </a:r>
          </a:p>
        </p:txBody>
      </p:sp>
      <p:sp>
        <p:nvSpPr>
          <p:cNvPr id="7172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5C1868-AC8C-4C6B-8F9E-287C7B281C50}" type="slidenum">
              <a:rPr lang="en-GB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200" dirty="0">
              <a:solidFill>
                <a:srgbClr val="898989"/>
              </a:solidFill>
            </a:endParaRP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375" y="2195513"/>
            <a:ext cx="8001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8953500" y="2465388"/>
            <a:ext cx="477838" cy="34226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9567863" y="3975100"/>
            <a:ext cx="213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 b="1" dirty="0" smtClean="0"/>
              <a:t>Schuljahr </a:t>
            </a:r>
            <a:r>
              <a:rPr lang="lb-LU" altLang="nl-NL" sz="1800" b="1" dirty="0"/>
              <a:t>2017-2018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 dirty="0" smtClean="0"/>
              <a:t>Stufe </a:t>
            </a:r>
            <a:r>
              <a:rPr lang="lb-LU" altLang="nl-NL" sz="1800" dirty="0"/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 dirty="0" smtClean="0"/>
              <a:t>Stufe </a:t>
            </a:r>
            <a:r>
              <a:rPr lang="lb-LU" altLang="nl-NL" sz="1800" dirty="0"/>
              <a:t>2</a:t>
            </a:r>
            <a:endParaRPr lang="en-GB" altLang="nl-NL" sz="1800" dirty="0"/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9605963" y="5829300"/>
            <a:ext cx="2212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 b="1" dirty="0" smtClean="0"/>
              <a:t>Schuljahr </a:t>
            </a:r>
            <a:r>
              <a:rPr lang="lb-LU" altLang="nl-NL" sz="1800" b="1" dirty="0"/>
              <a:t>2018-2019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b-LU" altLang="nl-NL" sz="1800" dirty="0" smtClean="0"/>
              <a:t>Stufe </a:t>
            </a:r>
            <a:r>
              <a:rPr lang="lb-LU" altLang="nl-NL" sz="1800" dirty="0"/>
              <a:t>3</a:t>
            </a:r>
          </a:p>
        </p:txBody>
      </p:sp>
      <p:pic>
        <p:nvPicPr>
          <p:cNvPr id="717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375" y="1108075"/>
            <a:ext cx="8001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6" name="Rechthoek 15">
            <a:extLst/>
          </p:cNvPr>
          <p:cNvSpPr/>
          <p:nvPr/>
        </p:nvSpPr>
        <p:spPr>
          <a:xfrm>
            <a:off x="130175" y="1141413"/>
            <a:ext cx="214313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7180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11CFE9-61FD-44F9-8874-B5AA151C837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Rechthoek 2">
            <a:extLst/>
          </p:cNvPr>
          <p:cNvSpPr/>
          <p:nvPr/>
        </p:nvSpPr>
        <p:spPr>
          <a:xfrm>
            <a:off x="138113" y="2502217"/>
            <a:ext cx="12192000" cy="14465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Grundlegendes Konzept</a:t>
            </a:r>
            <a:endParaRPr lang="nl-NL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Rechthoek 16">
            <a:extLst/>
          </p:cNvPr>
          <p:cNvSpPr/>
          <p:nvPr/>
        </p:nvSpPr>
        <p:spPr>
          <a:xfrm>
            <a:off x="138113" y="0"/>
            <a:ext cx="220662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Rechthoek 17">
            <a:extLst/>
          </p:cNvPr>
          <p:cNvSpPr/>
          <p:nvPr/>
        </p:nvSpPr>
        <p:spPr>
          <a:xfrm>
            <a:off x="138113" y="1311275"/>
            <a:ext cx="220662" cy="358775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01600"/>
          <a:ext cx="11068050" cy="6750049"/>
        </p:xfrm>
        <a:graphic>
          <a:graphicData uri="http://schemas.openxmlformats.org/drawingml/2006/table">
            <a:tbl>
              <a:tblPr/>
              <a:tblGrid>
                <a:gridCol w="3519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5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6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7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85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(S1-S3)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(S4-S6)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79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decimal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S7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preliminary mark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793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Numerical mark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decimals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S7</a:t>
                      </a:r>
                    </a:p>
                    <a:p>
                      <a:pPr marL="793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final mark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Performance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Indicator</a:t>
                      </a:r>
                      <a:endParaRPr kumimoji="0" lang="en-US" alt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7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Excellent though not flawless performance entirely corresponding to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9.0-9.5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412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1275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9.0-10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9.00-10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Excellent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9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good performance almost entirely corresponding to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8.0-8.5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8.0-8.9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8.00-8.99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good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Good performance corresponding overall to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38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38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7.0-7.5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7.0-7.9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7.00-7.99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Good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62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Satisfactory performance corresponding to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38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38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6.0-6.5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6.0-6.9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6.00-6.99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Satisfactory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7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Performance corresponding to the minimum of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270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7013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5.0-5.5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5.0-5.9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5.00-5.99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635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35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Sufficient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5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01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Weak performance almost entirely failing to meet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31775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3.0-4.5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3.0-4.9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1111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3.00-4.99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Failed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(Weak)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515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Very weak performance entirely failing to meet the competences required by the subject</a:t>
                      </a:r>
                      <a:endParaRPr kumimoji="0" lang="en-US" alt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FX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0-2.5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0-2.9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indent="1111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11113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1111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0.00-2.99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Failed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(Very weak)</a:t>
                      </a:r>
                      <a:endParaRPr kumimoji="0" lang="en-US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9202738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5F11C8-331F-4701-AF3C-83E081118A3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Rechthoek 6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>
            <a:extLst/>
          </p:cNvPr>
          <p:cNvSpPr/>
          <p:nvPr/>
        </p:nvSpPr>
        <p:spPr>
          <a:xfrm>
            <a:off x="141288" y="1525588"/>
            <a:ext cx="212725" cy="3048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pic>
        <p:nvPicPr>
          <p:cNvPr id="9293" name="Picture 2" descr="Schola Europae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-6350"/>
            <a:ext cx="3514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94" name="Tekstvak 2"/>
          <p:cNvSpPr txBox="1">
            <a:spLocks noChangeArrowheads="1"/>
          </p:cNvSpPr>
          <p:nvPr/>
        </p:nvSpPr>
        <p:spPr bwMode="auto">
          <a:xfrm>
            <a:off x="571500" y="101600"/>
            <a:ext cx="3643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4400" b="1">
                <a:solidFill>
                  <a:srgbClr val="0000FF"/>
                </a:solidFill>
              </a:rPr>
              <a:t>Marking Scale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00088" y="242888"/>
            <a:ext cx="11491912" cy="1096962"/>
          </a:xfrm>
        </p:spPr>
        <p:txBody>
          <a:bodyPr/>
          <a:lstStyle/>
          <a:p>
            <a:pPr marL="80963" eaLnBrk="1" hangingPunct="1"/>
            <a:r>
              <a:rPr lang="en-US" altLang="nl-NL" b="1" dirty="0" smtClean="0">
                <a:solidFill>
                  <a:srgbClr val="0000FF"/>
                </a:solidFill>
              </a:rPr>
              <a:t>Reporting</a:t>
            </a:r>
          </a:p>
        </p:txBody>
      </p:sp>
      <p:pic>
        <p:nvPicPr>
          <p:cNvPr id="10243" name="Picture 2" descr="Schola Europae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22225"/>
            <a:ext cx="1905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/>
          </p:cNvPr>
          <p:cNvSpPr/>
          <p:nvPr/>
        </p:nvSpPr>
        <p:spPr>
          <a:xfrm>
            <a:off x="131763" y="-6350"/>
            <a:ext cx="212725" cy="6858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/>
          </p:cNvPr>
          <p:cNvSpPr/>
          <p:nvPr/>
        </p:nvSpPr>
        <p:spPr>
          <a:xfrm>
            <a:off x="131763" y="1703388"/>
            <a:ext cx="214312" cy="374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0000"/>
              </a:solidFill>
            </a:endParaRPr>
          </a:p>
        </p:txBody>
      </p:sp>
      <p:graphicFrame>
        <p:nvGraphicFramePr>
          <p:cNvPr id="5" name="Tijdelijke aanduiding voor inhoud 4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300292"/>
              </p:ext>
            </p:extLst>
          </p:nvPr>
        </p:nvGraphicFramePr>
        <p:xfrm>
          <a:off x="835025" y="1833563"/>
          <a:ext cx="11222038" cy="391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2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6246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Cycle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Continuum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Reporting</a:t>
                      </a:r>
                      <a:endParaRPr lang="en-GB" sz="22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246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Primary Cycle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Grades: 4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++++     +++     ++     +</a:t>
                      </a:r>
                      <a:endParaRPr lang="en-GB" sz="22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246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Secondary Cycle: S1-S2-S3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Grades: 7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A    B    C    D    E    F    Fx</a:t>
                      </a:r>
                      <a:endParaRPr lang="en-GB" sz="22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8203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Secondary Cycle: S4-S5-S6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Marks: 1-10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10  9.5  9  8.5  8  7.5  7  etcetera </a:t>
                      </a:r>
                    </a:p>
                    <a:p>
                      <a:r>
                        <a:rPr lang="en-GB" sz="1800" noProof="0" dirty="0" smtClean="0"/>
                        <a:t>(whole and half marks)</a:t>
                      </a:r>
                    </a:p>
                    <a:p>
                      <a:r>
                        <a:rPr lang="en-GB" sz="2200" noProof="0" dirty="0" smtClean="0"/>
                        <a:t>Grades optional</a:t>
                      </a:r>
                    </a:p>
                    <a:p>
                      <a:endParaRPr lang="en-GB" sz="8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009"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Secondary Cycle: S7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Marks: 1-10 </a:t>
                      </a:r>
                      <a:endParaRPr lang="en-GB" sz="2200" noProof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/>
                        <a:t>e.g. 10  9.9  9.8  9.75 </a:t>
                      </a:r>
                      <a:br>
                        <a:rPr lang="en-GB" sz="2200" noProof="0" dirty="0" smtClean="0"/>
                      </a:br>
                      <a:r>
                        <a:rPr lang="en-GB" sz="1800" noProof="0" dirty="0" smtClean="0"/>
                        <a:t>(Marks with 1 and 2 decimals)</a:t>
                      </a:r>
                      <a:endParaRPr lang="en-GB" sz="1800" noProof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272" name="Rechthoek 2"/>
          <p:cNvSpPr>
            <a:spLocks noChangeArrowheads="1"/>
          </p:cNvSpPr>
          <p:nvPr/>
        </p:nvSpPr>
        <p:spPr bwMode="auto">
          <a:xfrm>
            <a:off x="700088" y="6211888"/>
            <a:ext cx="5543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096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None/>
            </a:pPr>
            <a:r>
              <a:rPr lang="en-IE" altLang="nl-NL" sz="2200" dirty="0"/>
              <a:t>(see </a:t>
            </a:r>
            <a:r>
              <a:rPr lang="en-IE" altLang="nl-NL" sz="2200" b="1" i="1" dirty="0"/>
              <a:t>General Rules – Ref.: 2017-01-D-13-en-7</a:t>
            </a:r>
            <a:r>
              <a:rPr lang="en-IE" altLang="nl-NL" sz="2200" dirty="0"/>
              <a:t>)</a:t>
            </a:r>
          </a:p>
        </p:txBody>
      </p:sp>
      <p:sp>
        <p:nvSpPr>
          <p:cNvPr id="102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2663B-E43B-41A2-BE90-C8434389965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C7486ADB9184781C375121E5D340E" ma:contentTypeVersion="0" ma:contentTypeDescription="Create a new document." ma:contentTypeScope="" ma:versionID="a70beb64271c92fe3541be7c2541e9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cb52138a65ccc7855401b9963330e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C913AA-CE51-47B5-8662-57825061B7B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9BD513-4E7E-4CC6-B92C-7861CDF70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E62EB-6B2B-486F-8EC4-E087BBCC2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1124</Words>
  <Application>Microsoft Office PowerPoint</Application>
  <PresentationFormat>Custom</PresentationFormat>
  <Paragraphs>395</Paragraphs>
  <Slides>29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Slide 1</vt:lpstr>
      <vt:lpstr>Programm</vt:lpstr>
      <vt:lpstr> Tagesziel</vt:lpstr>
      <vt:lpstr>Slide 4</vt:lpstr>
      <vt:lpstr>Timeline (1)</vt:lpstr>
      <vt:lpstr>Chronologie / Zeitleiste (2) </vt:lpstr>
      <vt:lpstr>Slide 7</vt:lpstr>
      <vt:lpstr>Slide 8</vt:lpstr>
      <vt:lpstr>Reporting</vt:lpstr>
      <vt:lpstr>Slide 10</vt:lpstr>
      <vt:lpstr>Leistungsdeskriptoren</vt:lpstr>
      <vt:lpstr>Slide 12</vt:lpstr>
      <vt:lpstr>Slide 13</vt:lpstr>
      <vt:lpstr>Example Attainment Descriptors (2)</vt:lpstr>
      <vt:lpstr>Slide 15</vt:lpstr>
      <vt:lpstr>‘Leitlinien’</vt:lpstr>
      <vt:lpstr>Slide 17</vt:lpstr>
      <vt:lpstr>Terminologie</vt:lpstr>
      <vt:lpstr>Slide 19</vt:lpstr>
      <vt:lpstr>Slide 20</vt:lpstr>
      <vt:lpstr>Slide 21</vt:lpstr>
      <vt:lpstr>Slide 22</vt:lpstr>
      <vt:lpstr>Slide 23</vt:lpstr>
      <vt:lpstr>Schwelle: Bestehen oder Nichtbestehen</vt:lpstr>
      <vt:lpstr>Slide 25</vt:lpstr>
      <vt:lpstr>Slide 26</vt:lpstr>
      <vt:lpstr>Slide 27</vt:lpstr>
      <vt:lpstr>Wichtige Dokumente</vt:lpstr>
      <vt:lpstr>Slide 29</vt:lpstr>
    </vt:vector>
  </TitlesOfParts>
  <Company>MENJE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Wolff</dc:creator>
  <cp:lastModifiedBy>Enigma</cp:lastModifiedBy>
  <cp:revision>170</cp:revision>
  <cp:lastPrinted>2018-01-30T12:10:17Z</cp:lastPrinted>
  <dcterms:created xsi:type="dcterms:W3CDTF">2018-01-29T07:51:49Z</dcterms:created>
  <dcterms:modified xsi:type="dcterms:W3CDTF">2018-04-13T07:37:46Z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0x010100460C7486ADB9184781C375121E5D340E</vt:lpwstr>
  </property>
</Properties>
</file>